
<file path=[Content_Types].xml><?xml version="1.0" encoding="utf-8"?>
<Types xmlns="http://schemas.openxmlformats.org/package/2006/content-types">
  <Default Extension="png" ContentType="image/png"/>
  <Default Extension="bin" ContentType="application/vnd.ms-office.activeX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activeX/activeX1.xml" ContentType="application/vnd.ms-office.activeX+xml"/>
  <Override PartName="/ppt/activeX/activeX2.xml" ContentType="application/vnd.ms-office.activeX+xml"/>
  <Override PartName="/ppt/activeX/activeX3.xml" ContentType="application/vnd.ms-office.activeX+xml"/>
  <Override PartName="/ppt/activeX/activeX4.xml" ContentType="application/vnd.ms-office.activeX+xml"/>
  <Override PartName="/ppt/activeX/activeX5.xml" ContentType="application/vnd.ms-office.activeX+xml"/>
  <Override PartName="/ppt/activeX/activeX6.xml" ContentType="application/vnd.ms-office.activeX+xml"/>
  <Override PartName="/ppt/activeX/activeX7.xml" ContentType="application/vnd.ms-office.activeX+xml"/>
  <Override PartName="/ppt/activeX/activeX8.xml" ContentType="application/vnd.ms-office.activeX+xml"/>
  <Override PartName="/ppt/activeX/activeX9.xml" ContentType="application/vnd.ms-office.activeX+xml"/>
  <Override PartName="/ppt/activeX/activeX10.xml" ContentType="application/vnd.ms-office.activeX+xml"/>
  <Override PartName="/ppt/activeX/activeX11.xml" ContentType="application/vnd.ms-office.activeX+xml"/>
  <Override PartName="/ppt/activeX/activeX12.xml" ContentType="application/vnd.ms-office.activeX+xml"/>
  <Override PartName="/ppt/activeX/activeX13.xml" ContentType="application/vnd.ms-office.activeX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503" r:id="rId2"/>
    <p:sldId id="475" r:id="rId3"/>
    <p:sldId id="478" r:id="rId4"/>
    <p:sldId id="479" r:id="rId5"/>
    <p:sldId id="485" r:id="rId6"/>
    <p:sldId id="496" r:id="rId7"/>
    <p:sldId id="497" r:id="rId8"/>
    <p:sldId id="498" r:id="rId9"/>
    <p:sldId id="495" r:id="rId10"/>
    <p:sldId id="388" r:id="rId11"/>
    <p:sldId id="389" r:id="rId12"/>
    <p:sldId id="500" r:id="rId13"/>
    <p:sldId id="502" r:id="rId14"/>
    <p:sldId id="499" r:id="rId15"/>
    <p:sldId id="395" r:id="rId16"/>
    <p:sldId id="396" r:id="rId17"/>
    <p:sldId id="398" r:id="rId18"/>
    <p:sldId id="457" r:id="rId19"/>
    <p:sldId id="459" r:id="rId20"/>
    <p:sldId id="460" r:id="rId21"/>
    <p:sldId id="463" r:id="rId22"/>
    <p:sldId id="469" r:id="rId23"/>
    <p:sldId id="407" r:id="rId24"/>
    <p:sldId id="410" r:id="rId25"/>
    <p:sldId id="411" r:id="rId26"/>
    <p:sldId id="412" r:id="rId27"/>
    <p:sldId id="416" r:id="rId28"/>
    <p:sldId id="417" r:id="rId29"/>
    <p:sldId id="467" r:id="rId30"/>
    <p:sldId id="466" r:id="rId31"/>
    <p:sldId id="420" r:id="rId32"/>
    <p:sldId id="421" r:id="rId33"/>
    <p:sldId id="422" r:id="rId34"/>
    <p:sldId id="424" r:id="rId35"/>
    <p:sldId id="425" r:id="rId36"/>
    <p:sldId id="342" r:id="rId37"/>
    <p:sldId id="344" r:id="rId38"/>
    <p:sldId id="345" r:id="rId39"/>
    <p:sldId id="370" r:id="rId40"/>
    <p:sldId id="468" r:id="rId41"/>
  </p:sldIdLst>
  <p:sldSz cx="9144000" cy="6858000" type="screen4x3"/>
  <p:notesSz cx="6858000" cy="9144000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A50021"/>
    <a:srgbClr val="DDDDDD"/>
    <a:srgbClr val="FFCC00"/>
    <a:srgbClr val="339966"/>
    <a:srgbClr val="008080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54" autoAdjust="0"/>
    <p:restoredTop sz="94660"/>
  </p:normalViewPr>
  <p:slideViewPr>
    <p:cSldViewPr>
      <p:cViewPr varScale="1">
        <p:scale>
          <a:sx n="67" d="100"/>
          <a:sy n="67" d="100"/>
        </p:scale>
        <p:origin x="1392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24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10.xml.rels><?xml version="1.0" encoding="UTF-8" standalone="yes"?>
<Relationships xmlns="http://schemas.openxmlformats.org/package/2006/relationships"><Relationship Id="rId1" Type="http://schemas.microsoft.com/office/2006/relationships/activeXControlBinary" Target="activeX10.bin"/></Relationships>
</file>

<file path=ppt/activeX/_rels/activeX11.xml.rels><?xml version="1.0" encoding="UTF-8" standalone="yes"?>
<Relationships xmlns="http://schemas.openxmlformats.org/package/2006/relationships"><Relationship Id="rId1" Type="http://schemas.microsoft.com/office/2006/relationships/activeXControlBinary" Target="activeX11.bin"/></Relationships>
</file>

<file path=ppt/activeX/_rels/activeX12.xml.rels><?xml version="1.0" encoding="UTF-8" standalone="yes"?>
<Relationships xmlns="http://schemas.openxmlformats.org/package/2006/relationships"><Relationship Id="rId1" Type="http://schemas.microsoft.com/office/2006/relationships/activeXControlBinary" Target="activeX12.bin"/></Relationships>
</file>

<file path=ppt/activeX/_rels/activeX13.xml.rels><?xml version="1.0" encoding="UTF-8" standalone="yes"?>
<Relationships xmlns="http://schemas.openxmlformats.org/package/2006/relationships"><Relationship Id="rId1" Type="http://schemas.microsoft.com/office/2006/relationships/activeXControlBinary" Target="activeX13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_rels/activeX5.xml.rels><?xml version="1.0" encoding="UTF-8" standalone="yes"?>
<Relationships xmlns="http://schemas.openxmlformats.org/package/2006/relationships"><Relationship Id="rId1" Type="http://schemas.microsoft.com/office/2006/relationships/activeXControlBinary" Target="activeX5.bin"/></Relationships>
</file>

<file path=ppt/activeX/_rels/activeX6.xml.rels><?xml version="1.0" encoding="UTF-8" standalone="yes"?>
<Relationships xmlns="http://schemas.openxmlformats.org/package/2006/relationships"><Relationship Id="rId1" Type="http://schemas.microsoft.com/office/2006/relationships/activeXControlBinary" Target="activeX6.bin"/></Relationships>
</file>

<file path=ppt/activeX/_rels/activeX7.xml.rels><?xml version="1.0" encoding="UTF-8" standalone="yes"?>
<Relationships xmlns="http://schemas.openxmlformats.org/package/2006/relationships"><Relationship Id="rId1" Type="http://schemas.microsoft.com/office/2006/relationships/activeXControlBinary" Target="activeX7.bin"/></Relationships>
</file>

<file path=ppt/activeX/_rels/activeX8.xml.rels><?xml version="1.0" encoding="UTF-8" standalone="yes"?>
<Relationships xmlns="http://schemas.openxmlformats.org/package/2006/relationships"><Relationship Id="rId1" Type="http://schemas.microsoft.com/office/2006/relationships/activeXControlBinary" Target="activeX8.bin"/></Relationships>
</file>

<file path=ppt/activeX/_rels/activeX9.xml.rels><?xml version="1.0" encoding="UTF-8" standalone="yes"?>
<Relationships xmlns="http://schemas.openxmlformats.org/package/2006/relationships"><Relationship Id="rId1" Type="http://schemas.microsoft.com/office/2006/relationships/activeXControlBinary" Target="activeX9.bin"/></Relationships>
</file>

<file path=ppt/activeX/activeX1.xml><?xml version="1.0" encoding="utf-8"?>
<ax:ocx xmlns:ax="http://schemas.microsoft.com/office/2006/activeX" xmlns:r="http://schemas.openxmlformats.org/officeDocument/2006/relationships" ax:classid="{5512D11C-5CC6-11CF-8D67-00AA00BDCE1D}" ax:persistence="persistStream" r:id="rId1"/>
</file>

<file path=ppt/activeX/activeX10.xml><?xml version="1.0" encoding="utf-8"?>
<ax:ocx xmlns:ax="http://schemas.microsoft.com/office/2006/activeX" xmlns:r="http://schemas.openxmlformats.org/officeDocument/2006/relationships" ax:classid="{5512D11C-5CC6-11CF-8D67-00AA00BDCE1D}" ax:persistence="persistStream" r:id="rId1"/>
</file>

<file path=ppt/activeX/activeX11.xml><?xml version="1.0" encoding="utf-8"?>
<ax:ocx xmlns:ax="http://schemas.microsoft.com/office/2006/activeX" xmlns:r="http://schemas.openxmlformats.org/officeDocument/2006/relationships" ax:classid="{5512D11C-5CC6-11CF-8D67-00AA00BDCE1D}" ax:persistence="persistStream" r:id="rId1"/>
</file>

<file path=ppt/activeX/activeX12.xml><?xml version="1.0" encoding="utf-8"?>
<ax:ocx xmlns:ax="http://schemas.microsoft.com/office/2006/activeX" xmlns:r="http://schemas.openxmlformats.org/officeDocument/2006/relationships" ax:classid="{5512D11C-5CC6-11CF-8D67-00AA00BDCE1D}" ax:persistence="persistStream" r:id="rId1"/>
</file>

<file path=ppt/activeX/activeX13.xml><?xml version="1.0" encoding="utf-8"?>
<ax:ocx xmlns:ax="http://schemas.microsoft.com/office/2006/activeX" xmlns:r="http://schemas.openxmlformats.org/officeDocument/2006/relationships" ax:classid="{5512D11C-5CC6-11CF-8D67-00AA00BDCE1D}" ax:persistence="persistStream" r:id="rId1"/>
</file>

<file path=ppt/activeX/activeX2.xml><?xml version="1.0" encoding="utf-8"?>
<ax:ocx xmlns:ax="http://schemas.microsoft.com/office/2006/activeX" xmlns:r="http://schemas.openxmlformats.org/officeDocument/2006/relationships" ax:classid="{5512D11C-5CC6-11CF-8D67-00AA00BDCE1D}" ax:persistence="persistStream" r:id="rId1"/>
</file>

<file path=ppt/activeX/activeX3.xml><?xml version="1.0" encoding="utf-8"?>
<ax:ocx xmlns:ax="http://schemas.microsoft.com/office/2006/activeX" xmlns:r="http://schemas.openxmlformats.org/officeDocument/2006/relationships" ax:classid="{5512D11C-5CC6-11CF-8D67-00AA00BDCE1D}" ax:persistence="persistStream" r:id="rId1"/>
</file>

<file path=ppt/activeX/activeX4.xml><?xml version="1.0" encoding="utf-8"?>
<ax:ocx xmlns:ax="http://schemas.microsoft.com/office/2006/activeX" xmlns:r="http://schemas.openxmlformats.org/officeDocument/2006/relationships" ax:classid="{5512D11C-5CC6-11CF-8D67-00AA00BDCE1D}" ax:persistence="persistStream" r:id="rId1"/>
</file>

<file path=ppt/activeX/activeX5.xml><?xml version="1.0" encoding="utf-8"?>
<ax:ocx xmlns:ax="http://schemas.microsoft.com/office/2006/activeX" xmlns:r="http://schemas.openxmlformats.org/officeDocument/2006/relationships" ax:classid="{5512D11C-5CC6-11CF-8D67-00AA00BDCE1D}" ax:persistence="persistStream" r:id="rId1"/>
</file>

<file path=ppt/activeX/activeX6.xml><?xml version="1.0" encoding="utf-8"?>
<ax:ocx xmlns:ax="http://schemas.microsoft.com/office/2006/activeX" xmlns:r="http://schemas.openxmlformats.org/officeDocument/2006/relationships" ax:classid="{5512D11C-5CC6-11CF-8D67-00AA00BDCE1D}" ax:persistence="persistStream" r:id="rId1"/>
</file>

<file path=ppt/activeX/activeX7.xml><?xml version="1.0" encoding="utf-8"?>
<ax:ocx xmlns:ax="http://schemas.microsoft.com/office/2006/activeX" xmlns:r="http://schemas.openxmlformats.org/officeDocument/2006/relationships" ax:classid="{5512D11C-5CC6-11CF-8D67-00AA00BDCE1D}" ax:persistence="persistStream" r:id="rId1"/>
</file>

<file path=ppt/activeX/activeX8.xml><?xml version="1.0" encoding="utf-8"?>
<ax:ocx xmlns:ax="http://schemas.microsoft.com/office/2006/activeX" xmlns:r="http://schemas.openxmlformats.org/officeDocument/2006/relationships" ax:classid="{5512D11C-5CC6-11CF-8D67-00AA00BDCE1D}" ax:persistence="persistStream" r:id="rId1"/>
</file>

<file path=ppt/activeX/activeX9.xml><?xml version="1.0" encoding="utf-8"?>
<ax:ocx xmlns:ax="http://schemas.microsoft.com/office/2006/activeX" xmlns:r="http://schemas.openxmlformats.org/officeDocument/2006/relationships" ax:classid="{5512D11C-5CC6-11CF-8D67-00AA00BDCE1D}" ax:persistence="persistStream" r:id="rId1"/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3" Type="http://schemas.openxmlformats.org/officeDocument/2006/relationships/image" Target="../media/image75.wmf"/><Relationship Id="rId7" Type="http://schemas.openxmlformats.org/officeDocument/2006/relationships/image" Target="../media/image79.wmf"/><Relationship Id="rId2" Type="http://schemas.openxmlformats.org/officeDocument/2006/relationships/image" Target="../media/image74.wmf"/><Relationship Id="rId1" Type="http://schemas.openxmlformats.org/officeDocument/2006/relationships/image" Target="../media/image73.wmf"/><Relationship Id="rId6" Type="http://schemas.openxmlformats.org/officeDocument/2006/relationships/image" Target="../media/image78.wmf"/><Relationship Id="rId11" Type="http://schemas.openxmlformats.org/officeDocument/2006/relationships/image" Target="../media/image83.wmf"/><Relationship Id="rId5" Type="http://schemas.openxmlformats.org/officeDocument/2006/relationships/image" Target="../media/image77.wmf"/><Relationship Id="rId10" Type="http://schemas.openxmlformats.org/officeDocument/2006/relationships/image" Target="../media/image82.wmf"/><Relationship Id="rId4" Type="http://schemas.openxmlformats.org/officeDocument/2006/relationships/image" Target="../media/image76.wmf"/><Relationship Id="rId9" Type="http://schemas.openxmlformats.org/officeDocument/2006/relationships/image" Target="../media/image8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1064D11-2CB9-4A23-B63E-A30D8998E770}" type="datetimeFigureOut">
              <a:rPr lang="fr-FR"/>
              <a:pPr>
                <a:defRPr/>
              </a:pPr>
              <a:t>21/11/2017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 smtClean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 smtClean="0"/>
              <a:t>Modifiez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F107EB5-3470-422B-937F-D0D87008F1E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88467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3702ED-1967-4A29-9F6B-760232A4247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9606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A3CED8-8DF9-4C5A-8C83-4B2016B4C19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9822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C3FA61-BC66-4C1B-96EA-D7A8A6E52DC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7719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9B662-4AFE-4496-9576-67151ED6F80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99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DADB7B-1AB5-4B2B-9D1B-6283653EBAB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207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90F835-7286-4DF2-9B4C-10732AF103F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8076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9629FB-7109-4245-8A02-E6EDE83EEE2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68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EC19D7-602F-42C3-AA20-E64D9283C32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479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5FA3B8-90EC-4E1F-86C9-B0A84716D6C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2652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1B3041-9C02-45C2-BFF0-BA3E8796A7A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3635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F56ECE-E9C0-421E-876A-DD79E455090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5656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Cliquez pour modifier le style du titre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Cliquez pour modifier les styles du texte du masque</a:t>
            </a:r>
          </a:p>
          <a:p>
            <a:pPr lvl="1"/>
            <a:r>
              <a:rPr lang="fr-FR" altLang="fr-FR" smtClean="0"/>
              <a:t>Deuxième niveau</a:t>
            </a:r>
          </a:p>
          <a:p>
            <a:pPr lvl="2"/>
            <a:r>
              <a:rPr lang="fr-FR" altLang="fr-FR" smtClean="0"/>
              <a:t>Troisième niveau</a:t>
            </a:r>
          </a:p>
          <a:p>
            <a:pPr lvl="3"/>
            <a:r>
              <a:rPr lang="fr-FR" altLang="fr-FR" smtClean="0"/>
              <a:t>Quatrième niveau</a:t>
            </a:r>
          </a:p>
          <a:p>
            <a:pPr lvl="4"/>
            <a:r>
              <a:rPr lang="fr-FR" altLang="fr-FR" smtClean="0"/>
              <a:t>Cinquième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C1D87FE-5A8B-4183-8207-4B8CD7E223D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7.jpeg"/><Relationship Id="rId7" Type="http://schemas.openxmlformats.org/officeDocument/2006/relationships/image" Target="../media/image50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hyperlink" Target="http://www.cca.qc.ca/system/items/1951/large/PH2008_0004_026.jpg?1247894933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jpe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jpeg"/><Relationship Id="rId4" Type="http://schemas.openxmlformats.org/officeDocument/2006/relationships/hyperlink" Target="http://2.bp.blogspot.com/_j861woZhbQE/TDebTQd7rjI/AAAAAAAAAvc/z8b-hE5HhY4/s1600/100_1379.JPG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hyperlink" Target="http://2.bp.blogspot.com/_j861woZhbQE/TDebTQd7rjI/AAAAAAAAAvc/z8b-hE5HhY4/s1600/100_1379.JPG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ontrol" Target="../activeX/activeX7.xml"/><Relationship Id="rId13" Type="http://schemas.openxmlformats.org/officeDocument/2006/relationships/control" Target="../activeX/activeX12.xml"/><Relationship Id="rId18" Type="http://schemas.openxmlformats.org/officeDocument/2006/relationships/image" Target="../media/image86.jpeg"/><Relationship Id="rId26" Type="http://schemas.openxmlformats.org/officeDocument/2006/relationships/image" Target="../media/image94.jpeg"/><Relationship Id="rId39" Type="http://schemas.openxmlformats.org/officeDocument/2006/relationships/image" Target="../media/image83.wmf"/><Relationship Id="rId3" Type="http://schemas.openxmlformats.org/officeDocument/2006/relationships/control" Target="../activeX/activeX2.xml"/><Relationship Id="rId21" Type="http://schemas.openxmlformats.org/officeDocument/2006/relationships/image" Target="../media/image89.jpeg"/><Relationship Id="rId34" Type="http://schemas.openxmlformats.org/officeDocument/2006/relationships/image" Target="../media/image78.wmf"/><Relationship Id="rId7" Type="http://schemas.openxmlformats.org/officeDocument/2006/relationships/control" Target="../activeX/activeX6.xml"/><Relationship Id="rId12" Type="http://schemas.openxmlformats.org/officeDocument/2006/relationships/control" Target="../activeX/activeX11.xml"/><Relationship Id="rId17" Type="http://schemas.openxmlformats.org/officeDocument/2006/relationships/image" Target="../media/image85.jpeg"/><Relationship Id="rId25" Type="http://schemas.openxmlformats.org/officeDocument/2006/relationships/image" Target="../media/image93.jpeg"/><Relationship Id="rId33" Type="http://schemas.openxmlformats.org/officeDocument/2006/relationships/image" Target="../media/image77.wmf"/><Relationship Id="rId38" Type="http://schemas.openxmlformats.org/officeDocument/2006/relationships/image" Target="../media/image82.wmf"/><Relationship Id="rId2" Type="http://schemas.openxmlformats.org/officeDocument/2006/relationships/control" Target="../activeX/activeX1.xml"/><Relationship Id="rId16" Type="http://schemas.openxmlformats.org/officeDocument/2006/relationships/image" Target="../media/image84.jpeg"/><Relationship Id="rId20" Type="http://schemas.openxmlformats.org/officeDocument/2006/relationships/image" Target="../media/image88.jpeg"/><Relationship Id="rId29" Type="http://schemas.openxmlformats.org/officeDocument/2006/relationships/image" Target="../media/image73.wmf"/><Relationship Id="rId1" Type="http://schemas.openxmlformats.org/officeDocument/2006/relationships/vmlDrawing" Target="../drawings/vmlDrawing1.vml"/><Relationship Id="rId6" Type="http://schemas.openxmlformats.org/officeDocument/2006/relationships/control" Target="../activeX/activeX5.xml"/><Relationship Id="rId11" Type="http://schemas.openxmlformats.org/officeDocument/2006/relationships/control" Target="../activeX/activeX10.xml"/><Relationship Id="rId24" Type="http://schemas.openxmlformats.org/officeDocument/2006/relationships/image" Target="../media/image92.png"/><Relationship Id="rId32" Type="http://schemas.openxmlformats.org/officeDocument/2006/relationships/image" Target="../media/image76.wmf"/><Relationship Id="rId37" Type="http://schemas.openxmlformats.org/officeDocument/2006/relationships/image" Target="../media/image81.wmf"/><Relationship Id="rId5" Type="http://schemas.openxmlformats.org/officeDocument/2006/relationships/control" Target="../activeX/activeX4.xml"/><Relationship Id="rId15" Type="http://schemas.openxmlformats.org/officeDocument/2006/relationships/slideLayout" Target="../slideLayouts/slideLayout1.xml"/><Relationship Id="rId23" Type="http://schemas.openxmlformats.org/officeDocument/2006/relationships/image" Target="../media/image91.jpeg"/><Relationship Id="rId28" Type="http://schemas.openxmlformats.org/officeDocument/2006/relationships/hyperlink" Target="http://www.archmuseum.org/Books/" TargetMode="External"/><Relationship Id="rId36" Type="http://schemas.openxmlformats.org/officeDocument/2006/relationships/image" Target="../media/image80.wmf"/><Relationship Id="rId10" Type="http://schemas.openxmlformats.org/officeDocument/2006/relationships/control" Target="../activeX/activeX9.xml"/><Relationship Id="rId19" Type="http://schemas.openxmlformats.org/officeDocument/2006/relationships/image" Target="../media/image87.jpeg"/><Relationship Id="rId31" Type="http://schemas.openxmlformats.org/officeDocument/2006/relationships/image" Target="../media/image75.wmf"/><Relationship Id="rId4" Type="http://schemas.openxmlformats.org/officeDocument/2006/relationships/control" Target="../activeX/activeX3.xml"/><Relationship Id="rId9" Type="http://schemas.openxmlformats.org/officeDocument/2006/relationships/control" Target="../activeX/activeX8.xml"/><Relationship Id="rId14" Type="http://schemas.openxmlformats.org/officeDocument/2006/relationships/control" Target="../activeX/activeX13.xml"/><Relationship Id="rId22" Type="http://schemas.openxmlformats.org/officeDocument/2006/relationships/image" Target="../media/image90.jpeg"/><Relationship Id="rId27" Type="http://schemas.openxmlformats.org/officeDocument/2006/relationships/hyperlink" Target="http://www.archmuseum.org/Gallery/wood-works_33.html" TargetMode="External"/><Relationship Id="rId30" Type="http://schemas.openxmlformats.org/officeDocument/2006/relationships/image" Target="../media/image74.wmf"/><Relationship Id="rId35" Type="http://schemas.openxmlformats.org/officeDocument/2006/relationships/image" Target="../media/image79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techaillot.fr/" TargetMode="External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jpeg"/><Relationship Id="rId5" Type="http://schemas.openxmlformats.org/officeDocument/2006/relationships/image" Target="../media/image104.jpeg"/><Relationship Id="rId4" Type="http://schemas.openxmlformats.org/officeDocument/2006/relationships/image" Target="../media/image10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41294" y="2883879"/>
            <a:ext cx="85657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LCH1Y7 - 3</a:t>
            </a:r>
            <a:r>
              <a:rPr lang="fr-FR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ème</a:t>
            </a:r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partie /</a:t>
            </a:r>
          </a:p>
          <a:p>
            <a:r>
              <a:rPr lang="fr-F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APPRENDRE A VOIR L’ARCHITECTURE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941294" y="578224"/>
            <a:ext cx="72210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DECOUVRIR L’HISTOIRE DE </a:t>
            </a:r>
            <a:r>
              <a:rPr lang="fr-FR" sz="6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L’ART</a:t>
            </a:r>
          </a:p>
          <a:p>
            <a:r>
              <a:rPr lang="fr-F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LCH1Y7</a:t>
            </a:r>
            <a:endParaRPr lang="fr-F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941294" y="5526741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 Gilles Ragot-2016-2017</a:t>
            </a:r>
            <a:br>
              <a:rPr lang="fr-FR" alt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alt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Professeur d’Art contemporain à l’Université Bordeaux Montaigne</a:t>
            </a:r>
            <a:br>
              <a:rPr lang="fr-FR" alt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alt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Ancien Professeur à l’Ecole Nationale Supérieure d’Architecture et de Paysage de Bordeaux</a:t>
            </a:r>
            <a:endParaRPr lang="fr-FR" alt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941294" y="4005064"/>
            <a:ext cx="72210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rgbClr val="FF0000"/>
                </a:solidFill>
              </a:rPr>
              <a:t>SEANCE N°2</a:t>
            </a:r>
            <a:br>
              <a:rPr lang="fr-FR" sz="2000" dirty="0" smtClean="0">
                <a:solidFill>
                  <a:srgbClr val="FF0000"/>
                </a:solidFill>
              </a:rPr>
            </a:br>
            <a:r>
              <a:rPr lang="fr-FR" sz="2000" dirty="0" smtClean="0">
                <a:solidFill>
                  <a:srgbClr val="FF0000"/>
                </a:solidFill>
              </a:rPr>
              <a:t>LES SOURCES DE LA RECHERCHE EN ARCHITECTURE</a:t>
            </a:r>
            <a:endParaRPr lang="fr-FR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79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ZoneTexte 1"/>
          <p:cNvSpPr txBox="1">
            <a:spLocks noChangeArrowheads="1"/>
          </p:cNvSpPr>
          <p:nvPr/>
        </p:nvSpPr>
        <p:spPr bwMode="auto">
          <a:xfrm>
            <a:off x="107950" y="115888"/>
            <a:ext cx="792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800">
                <a:latin typeface="Times New Roman" panose="02020603050405020304" pitchFamily="18" charset="0"/>
              </a:rPr>
              <a:t>MUSEES D’ARCHITECTURE AU XXè SIECLE</a:t>
            </a:r>
          </a:p>
        </p:txBody>
      </p:sp>
      <p:pic>
        <p:nvPicPr>
          <p:cNvPr id="33796" name="Picture 4" descr="http://www.insecula.com/PhotosNew/00/00/06/50/ME0000065043_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825" y="1268413"/>
            <a:ext cx="5689600" cy="459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ZoneTexte 8"/>
          <p:cNvSpPr txBox="1">
            <a:spLocks noChangeArrowheads="1"/>
          </p:cNvSpPr>
          <p:nvPr/>
        </p:nvSpPr>
        <p:spPr bwMode="auto">
          <a:xfrm>
            <a:off x="5940425" y="1196975"/>
            <a:ext cx="29527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800">
                <a:latin typeface="Times New Roman" panose="02020603050405020304" pitchFamily="18" charset="0"/>
              </a:rPr>
              <a:t>Musée de la sculpture ou musée de l’architecture ?</a:t>
            </a:r>
          </a:p>
        </p:txBody>
      </p:sp>
      <p:sp>
        <p:nvSpPr>
          <p:cNvPr id="33798" name="ZoneTexte 11"/>
          <p:cNvSpPr txBox="1">
            <a:spLocks noChangeArrowheads="1"/>
          </p:cNvSpPr>
          <p:nvPr/>
        </p:nvSpPr>
        <p:spPr bwMode="auto">
          <a:xfrm>
            <a:off x="5940425" y="2135188"/>
            <a:ext cx="29527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800">
                <a:latin typeface="Times New Roman" panose="02020603050405020304" pitchFamily="18" charset="0"/>
              </a:rPr>
              <a:t>Musée des monuments ou musée de l’architecture ?</a:t>
            </a:r>
          </a:p>
        </p:txBody>
      </p:sp>
      <p:sp>
        <p:nvSpPr>
          <p:cNvPr id="33799" name="ZoneTexte 9"/>
          <p:cNvSpPr txBox="1">
            <a:spLocks noChangeArrowheads="1"/>
          </p:cNvSpPr>
          <p:nvPr/>
        </p:nvSpPr>
        <p:spPr bwMode="auto">
          <a:xfrm>
            <a:off x="250825" y="5867400"/>
            <a:ext cx="56896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400">
                <a:latin typeface="Times New Roman" panose="02020603050405020304" pitchFamily="18" charset="0"/>
              </a:rPr>
              <a:t>Galerie d’introduction du Musée des Monuments Français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400">
                <a:latin typeface="Times New Roman" panose="02020603050405020304" pitchFamily="18" charset="0"/>
              </a:rPr>
              <a:t>Chapelle du Couvent des Petits-Augustin</a:t>
            </a:r>
            <a:br>
              <a:rPr lang="fr-FR" altLang="fr-FR" sz="1400">
                <a:latin typeface="Times New Roman" panose="02020603050405020304" pitchFamily="18" charset="0"/>
              </a:rPr>
            </a:br>
            <a:r>
              <a:rPr lang="fr-FR" altLang="fr-FR" sz="1400">
                <a:latin typeface="Times New Roman" panose="02020603050405020304" pitchFamily="18" charset="0"/>
              </a:rPr>
              <a:t>Jean Lubin-Vauzelles</a:t>
            </a:r>
          </a:p>
        </p:txBody>
      </p:sp>
      <p:cxnSp>
        <p:nvCxnSpPr>
          <p:cNvPr id="6" name="Connecteur droit 5"/>
          <p:cNvCxnSpPr/>
          <p:nvPr/>
        </p:nvCxnSpPr>
        <p:spPr>
          <a:xfrm>
            <a:off x="179512" y="548680"/>
            <a:ext cx="864235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634" name="Picture 2" descr="Afficher l'image d'origine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66110" y="4005064"/>
            <a:ext cx="1550286" cy="188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5954687" y="6021288"/>
            <a:ext cx="2809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Alexandre Lenoir (1761-1839)</a:t>
            </a:r>
            <a:endParaRPr lang="fr-FR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ZoneTexte 1"/>
          <p:cNvSpPr txBox="1">
            <a:spLocks noChangeArrowheads="1"/>
          </p:cNvSpPr>
          <p:nvPr/>
        </p:nvSpPr>
        <p:spPr bwMode="auto">
          <a:xfrm>
            <a:off x="107950" y="115888"/>
            <a:ext cx="792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800">
                <a:latin typeface="Times New Roman" panose="02020603050405020304" pitchFamily="18" charset="0"/>
              </a:rPr>
              <a:t>MUSEES D’ARCHITECTURE AU XXè SIECLE</a:t>
            </a:r>
          </a:p>
        </p:txBody>
      </p:sp>
      <p:pic>
        <p:nvPicPr>
          <p:cNvPr id="34820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192213"/>
            <a:ext cx="5940425" cy="384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1" name="ZoneTexte 7"/>
          <p:cNvSpPr txBox="1">
            <a:spLocks noChangeArrowheads="1"/>
          </p:cNvSpPr>
          <p:nvPr/>
        </p:nvSpPr>
        <p:spPr bwMode="auto">
          <a:xfrm>
            <a:off x="5940425" y="1196975"/>
            <a:ext cx="29527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800">
                <a:latin typeface="Times New Roman" panose="02020603050405020304" pitchFamily="18" charset="0"/>
              </a:rPr>
              <a:t>Musée de la sculpture ou musée de l’architecture ?</a:t>
            </a:r>
          </a:p>
        </p:txBody>
      </p:sp>
      <p:sp>
        <p:nvSpPr>
          <p:cNvPr id="34822" name="ZoneTexte 8"/>
          <p:cNvSpPr txBox="1">
            <a:spLocks noChangeArrowheads="1"/>
          </p:cNvSpPr>
          <p:nvPr/>
        </p:nvSpPr>
        <p:spPr bwMode="auto">
          <a:xfrm>
            <a:off x="5940425" y="2135188"/>
            <a:ext cx="29527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800">
                <a:latin typeface="Times New Roman" panose="02020603050405020304" pitchFamily="18" charset="0"/>
              </a:rPr>
              <a:t>Musée des monuments ou musée de l’architecture ?</a:t>
            </a:r>
          </a:p>
        </p:txBody>
      </p:sp>
      <p:sp>
        <p:nvSpPr>
          <p:cNvPr id="34823" name="ZoneTexte 9"/>
          <p:cNvSpPr txBox="1">
            <a:spLocks noChangeArrowheads="1"/>
          </p:cNvSpPr>
          <p:nvPr/>
        </p:nvSpPr>
        <p:spPr bwMode="auto">
          <a:xfrm>
            <a:off x="250825" y="6073775"/>
            <a:ext cx="5689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400">
                <a:latin typeface="Times New Roman" panose="02020603050405020304" pitchFamily="18" charset="0"/>
              </a:rPr>
              <a:t>Musée de la sculpture comparée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400">
                <a:latin typeface="Times New Roman" panose="02020603050405020304" pitchFamily="18" charset="0"/>
              </a:rPr>
              <a:t>Trocadéro -1882</a:t>
            </a:r>
          </a:p>
        </p:txBody>
      </p:sp>
      <p:pic>
        <p:nvPicPr>
          <p:cNvPr id="34824" name="Picture 6" descr="http://www.muzeocollection.de/data/modules/oeuvre/61/a8/61a8dccb41c980cd-moyen2-musee-sculpture-comparee-paris-mieusement-mederic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8400" y="5137150"/>
            <a:ext cx="2071688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8" name="Picture 8" descr="JPEG - 57.7 k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1863" y="1268413"/>
            <a:ext cx="2855912" cy="377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5"/>
          <p:cNvSpPr txBox="1">
            <a:spLocks noChangeArrowheads="1"/>
          </p:cNvSpPr>
          <p:nvPr/>
        </p:nvSpPr>
        <p:spPr bwMode="auto">
          <a:xfrm>
            <a:off x="6037263" y="5068888"/>
            <a:ext cx="2855912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fr-FR" sz="1400">
                <a:latin typeface="Times New Roman" panose="02020603050405020304" pitchFamily="18" charset="0"/>
              </a:rPr>
              <a:t>Escalier en vis de l’aile François Ier du château de Blois. Maquette en plâtre réalisée sous la direction d’Anatole de Baudot et </a:t>
            </a:r>
            <a:br>
              <a:rPr lang="fr-FR" altLang="fr-FR" sz="1400">
                <a:latin typeface="Times New Roman" panose="02020603050405020304" pitchFamily="18" charset="0"/>
              </a:rPr>
            </a:br>
            <a:r>
              <a:rPr lang="fr-FR" altLang="fr-FR" sz="1400">
                <a:latin typeface="Times New Roman" panose="02020603050405020304" pitchFamily="18" charset="0"/>
              </a:rPr>
              <a:t>d’Henri  Chaine</a:t>
            </a:r>
            <a:br>
              <a:rPr lang="fr-FR" altLang="fr-FR" sz="1400">
                <a:latin typeface="Times New Roman" panose="02020603050405020304" pitchFamily="18" charset="0"/>
              </a:rPr>
            </a:br>
            <a:endParaRPr lang="fr-FR" altLang="fr-FR" sz="1400">
              <a:latin typeface="Times New Roman" panose="02020603050405020304" pitchFamily="18" charset="0"/>
            </a:endParaRPr>
          </a:p>
        </p:txBody>
      </p:sp>
      <p:cxnSp>
        <p:nvCxnSpPr>
          <p:cNvPr id="11" name="Connecteur droit 10"/>
          <p:cNvCxnSpPr/>
          <p:nvPr/>
        </p:nvCxnSpPr>
        <p:spPr>
          <a:xfrm>
            <a:off x="179512" y="548680"/>
            <a:ext cx="864235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 descr="https://upload.wikimedia.org/wikipedia/commons/thumb/7/70/The_Trocadero%2C_Exposition_Universal%2C_1900%2C_Paris%2C_France.jpg/1200px-The_Trocadero%2C_Exposition_Universal%2C_1900%2C_Paris%2C_Fra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08520" y="-9674"/>
            <a:ext cx="9316528" cy="686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4271" y="4077072"/>
            <a:ext cx="6190946" cy="2364598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51520" y="548680"/>
            <a:ext cx="8640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Gabriel Davioud</a:t>
            </a:r>
            <a:br>
              <a:rPr lang="fr-FR" dirty="0" smtClean="0"/>
            </a:br>
            <a:r>
              <a:rPr lang="fr-FR" dirty="0" smtClean="0"/>
              <a:t>Palais du Trocadéro</a:t>
            </a:r>
          </a:p>
          <a:p>
            <a:r>
              <a:rPr lang="fr-FR" dirty="0" smtClean="0"/>
              <a:t>1867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542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4" descr="Palais de Chaillot vue de la tour Eiff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1159" y="0"/>
            <a:ext cx="9141855" cy="602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179512" y="6165304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Jacques Carlu – Palais de Chaillot 1937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26396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https://insitu.revues.org/docannexe/image/9900/img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96552" y="19967"/>
            <a:ext cx="102815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179512" y="5805264"/>
            <a:ext cx="3600450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fr-FR" dirty="0" smtClean="0">
                <a:latin typeface="+mj-lt"/>
              </a:rPr>
              <a:t>Réaménagement - Jean-François </a:t>
            </a:r>
            <a:r>
              <a:rPr lang="fr-FR" dirty="0">
                <a:latin typeface="+mj-lt"/>
              </a:rPr>
              <a:t>Bodin, architecte, 1995-2007</a:t>
            </a:r>
          </a:p>
        </p:txBody>
      </p:sp>
    </p:spTree>
    <p:extLst>
      <p:ext uri="{BB962C8B-B14F-4D97-AF65-F5344CB8AC3E}">
        <p14:creationId xmlns:p14="http://schemas.microsoft.com/office/powerpoint/2010/main" val="258022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ZoneTexte 1"/>
          <p:cNvSpPr txBox="1">
            <a:spLocks noChangeArrowheads="1"/>
          </p:cNvSpPr>
          <p:nvPr/>
        </p:nvSpPr>
        <p:spPr bwMode="auto">
          <a:xfrm>
            <a:off x="107950" y="115888"/>
            <a:ext cx="792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800">
                <a:latin typeface="Times New Roman" panose="02020603050405020304" pitchFamily="18" charset="0"/>
              </a:rPr>
              <a:t>MUSEES D’ARCHITECTURE AU XXè SIECLE</a:t>
            </a:r>
          </a:p>
        </p:txBody>
      </p:sp>
      <p:pic>
        <p:nvPicPr>
          <p:cNvPr id="39940" name="Imag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4625" y="1274763"/>
            <a:ext cx="3640138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ZoneTexte 5"/>
          <p:cNvSpPr txBox="1">
            <a:spLocks noChangeArrowheads="1"/>
          </p:cNvSpPr>
          <p:nvPr/>
        </p:nvSpPr>
        <p:spPr bwMode="auto">
          <a:xfrm>
            <a:off x="107950" y="611188"/>
            <a:ext cx="792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800">
                <a:latin typeface="Times New Roman" panose="02020603050405020304" pitchFamily="18" charset="0"/>
              </a:rPr>
              <a:t>LES PRECURSEURS</a:t>
            </a:r>
          </a:p>
        </p:txBody>
      </p:sp>
      <p:pic>
        <p:nvPicPr>
          <p:cNvPr id="39942" name="Imag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825" y="1274763"/>
            <a:ext cx="4800600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3" name="ZoneTexte 7"/>
          <p:cNvSpPr txBox="1">
            <a:spLocks noChangeArrowheads="1"/>
          </p:cNvSpPr>
          <p:nvPr/>
        </p:nvSpPr>
        <p:spPr bwMode="auto">
          <a:xfrm>
            <a:off x="250825" y="4579938"/>
            <a:ext cx="4800600" cy="8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800">
                <a:latin typeface="Times New Roman" panose="02020603050405020304" pitchFamily="18" charset="0"/>
              </a:rPr>
              <a:t>Albertina Muséum de Vienne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400">
                <a:latin typeface="Times New Roman" panose="02020603050405020304" pitchFamily="18" charset="0"/>
              </a:rPr>
              <a:t>Maquette de la Maison de Joséphine Baker d’Adolf Loos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fr-FR" altLang="fr-FR" sz="1800">
              <a:latin typeface="Times New Roman" panose="02020603050405020304" pitchFamily="18" charset="0"/>
            </a:endParaRPr>
          </a:p>
        </p:txBody>
      </p:sp>
      <p:sp>
        <p:nvSpPr>
          <p:cNvPr id="39944" name="ZoneTexte 8"/>
          <p:cNvSpPr txBox="1">
            <a:spLocks noChangeArrowheads="1"/>
          </p:cNvSpPr>
          <p:nvPr/>
        </p:nvSpPr>
        <p:spPr bwMode="auto">
          <a:xfrm>
            <a:off x="5240338" y="4581525"/>
            <a:ext cx="3638550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fr-FR" sz="1800">
                <a:latin typeface="Times New Roman" panose="02020603050405020304" pitchFamily="18" charset="0"/>
              </a:rPr>
              <a:t>Musée Shusev, Moscou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fr-FR" sz="1400">
                <a:latin typeface="Times New Roman" panose="02020603050405020304" pitchFamily="18" charset="0"/>
              </a:rPr>
              <a:t>1934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fr-FR" altLang="fr-FR" sz="1800">
              <a:latin typeface="Times New Roman" panose="02020603050405020304" pitchFamily="18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79388" y="5457825"/>
            <a:ext cx="8699500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 eaLnBrk="1" hangingPunct="1">
              <a:buFontTx/>
              <a:buAutoNum type="arabicPlain" startAt="1962"/>
              <a:defRPr/>
            </a:pPr>
            <a:r>
              <a:rPr lang="en-US" dirty="0"/>
              <a:t>  Swedish Museum of Architecture </a:t>
            </a:r>
            <a:r>
              <a:rPr lang="en-US" dirty="0" err="1"/>
              <a:t>Arkitekturmuseet</a:t>
            </a:r>
            <a:endParaRPr lang="en-US" dirty="0"/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dirty="0"/>
              <a:t>1965   </a:t>
            </a:r>
            <a:r>
              <a:rPr lang="en-US" dirty="0" err="1"/>
              <a:t>Muzeum</a:t>
            </a:r>
            <a:r>
              <a:rPr lang="en-US" dirty="0"/>
              <a:t> </a:t>
            </a:r>
            <a:r>
              <a:rPr lang="en-US" dirty="0" err="1"/>
              <a:t>Architektury</a:t>
            </a:r>
            <a:r>
              <a:rPr lang="en-US" dirty="0"/>
              <a:t> we </a:t>
            </a:r>
            <a:r>
              <a:rPr lang="en-US" dirty="0" err="1"/>
              <a:t>Wroclawiu</a:t>
            </a:r>
            <a:r>
              <a:rPr lang="en-US" dirty="0"/>
              <a:t> Museum of Architecture in Wroclaw</a:t>
            </a:r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179512" y="548680"/>
            <a:ext cx="864235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ZoneTexte 1"/>
          <p:cNvSpPr txBox="1">
            <a:spLocks noChangeArrowheads="1"/>
          </p:cNvSpPr>
          <p:nvPr/>
        </p:nvSpPr>
        <p:spPr bwMode="auto">
          <a:xfrm>
            <a:off x="107950" y="115888"/>
            <a:ext cx="792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800">
                <a:latin typeface="Times New Roman" panose="02020603050405020304" pitchFamily="18" charset="0"/>
              </a:rPr>
              <a:t>MUSEES D’ARCHITECTURE AU XXè SIECLE</a:t>
            </a:r>
          </a:p>
        </p:txBody>
      </p:sp>
      <p:sp>
        <p:nvSpPr>
          <p:cNvPr id="40964" name="ZoneTexte 5"/>
          <p:cNvSpPr txBox="1">
            <a:spLocks noChangeArrowheads="1"/>
          </p:cNvSpPr>
          <p:nvPr/>
        </p:nvSpPr>
        <p:spPr bwMode="auto">
          <a:xfrm>
            <a:off x="107950" y="611188"/>
            <a:ext cx="792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800" dirty="0">
                <a:latin typeface="Times New Roman" panose="02020603050405020304" pitchFamily="18" charset="0"/>
              </a:rPr>
              <a:t>L’ESSORT – ANNEES </a:t>
            </a:r>
            <a:r>
              <a:rPr lang="fr-FR" altLang="fr-FR" sz="1800" dirty="0" smtClean="0">
                <a:latin typeface="Times New Roman" panose="02020603050405020304" pitchFamily="18" charset="0"/>
              </a:rPr>
              <a:t>70 ET 80</a:t>
            </a:r>
            <a:endParaRPr lang="fr-FR" altLang="fr-FR" sz="1800" dirty="0">
              <a:latin typeface="Times New Roman" panose="02020603050405020304" pitchFamily="18" charset="0"/>
            </a:endParaRPr>
          </a:p>
        </p:txBody>
      </p:sp>
      <p:sp>
        <p:nvSpPr>
          <p:cNvPr id="7" name="ZoneTexte 6"/>
          <p:cNvSpPr txBox="1">
            <a:spLocks noChangeArrowheads="1"/>
          </p:cNvSpPr>
          <p:nvPr/>
        </p:nvSpPr>
        <p:spPr bwMode="auto">
          <a:xfrm>
            <a:off x="120650" y="2482850"/>
            <a:ext cx="54594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fr-FR" altLang="fr-FR" sz="1800">
                <a:latin typeface="Times New Roman" panose="02020603050405020304" pitchFamily="18" charset="0"/>
              </a:rPr>
              <a:t>CONTEXTE DU DEBAT POST-MODERNE</a:t>
            </a:r>
          </a:p>
        </p:txBody>
      </p:sp>
      <p:sp>
        <p:nvSpPr>
          <p:cNvPr id="8" name="ZoneTexte 7"/>
          <p:cNvSpPr txBox="1">
            <a:spLocks noChangeArrowheads="1"/>
          </p:cNvSpPr>
          <p:nvPr/>
        </p:nvSpPr>
        <p:spPr bwMode="auto">
          <a:xfrm>
            <a:off x="141288" y="1692275"/>
            <a:ext cx="54594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fr-FR" altLang="fr-FR" sz="1800">
                <a:latin typeface="Times New Roman" panose="02020603050405020304" pitchFamily="18" charset="0"/>
              </a:rPr>
              <a:t>CONTEXTE DE LUTTE URBAINE</a:t>
            </a:r>
          </a:p>
        </p:txBody>
      </p:sp>
      <p:sp>
        <p:nvSpPr>
          <p:cNvPr id="9" name="ZoneTexte 8"/>
          <p:cNvSpPr txBox="1">
            <a:spLocks noChangeArrowheads="1"/>
          </p:cNvSpPr>
          <p:nvPr/>
        </p:nvSpPr>
        <p:spPr bwMode="auto">
          <a:xfrm>
            <a:off x="120650" y="3143250"/>
            <a:ext cx="54594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fr-FR" altLang="fr-FR" sz="1800">
                <a:latin typeface="Times New Roman" panose="02020603050405020304" pitchFamily="18" charset="0"/>
              </a:rPr>
              <a:t>PRISE DE CONSCIENCE DU PATRIMOINE CONTEMPORAIN</a:t>
            </a:r>
          </a:p>
        </p:txBody>
      </p:sp>
      <p:sp>
        <p:nvSpPr>
          <p:cNvPr id="10" name="ZoneTexte 9"/>
          <p:cNvSpPr txBox="1">
            <a:spLocks noChangeArrowheads="1"/>
          </p:cNvSpPr>
          <p:nvPr/>
        </p:nvSpPr>
        <p:spPr bwMode="auto">
          <a:xfrm>
            <a:off x="120650" y="4149725"/>
            <a:ext cx="54594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fr-FR" altLang="fr-FR" sz="1800">
                <a:latin typeface="Times New Roman" panose="02020603050405020304" pitchFamily="18" charset="0"/>
              </a:rPr>
              <a:t>PRISE CONSCIENCE DE LA DISPARITION DES ARCHIVES </a:t>
            </a:r>
          </a:p>
        </p:txBody>
      </p:sp>
      <p:sp>
        <p:nvSpPr>
          <p:cNvPr id="11" name="ZoneTexte 10"/>
          <p:cNvSpPr txBox="1">
            <a:spLocks noChangeArrowheads="1"/>
          </p:cNvSpPr>
          <p:nvPr/>
        </p:nvSpPr>
        <p:spPr bwMode="auto">
          <a:xfrm>
            <a:off x="107950" y="5219353"/>
            <a:ext cx="5457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fr-FR" altLang="fr-FR" sz="1800" dirty="0">
                <a:latin typeface="Times New Roman" panose="02020603050405020304" pitchFamily="18" charset="0"/>
              </a:rPr>
              <a:t>CREATION DE DOCOMOMO</a:t>
            </a:r>
          </a:p>
        </p:txBody>
      </p:sp>
      <p:sp>
        <p:nvSpPr>
          <p:cNvPr id="40970" name="ZoneTexte 11"/>
          <p:cNvSpPr txBox="1">
            <a:spLocks noChangeArrowheads="1"/>
          </p:cNvSpPr>
          <p:nvPr/>
        </p:nvSpPr>
        <p:spPr bwMode="auto">
          <a:xfrm>
            <a:off x="5616575" y="549275"/>
            <a:ext cx="3563938" cy="637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fr-FR" altLang="fr-FR" sz="1600" dirty="0">
                <a:latin typeface="Times New Roman" panose="02020603050405020304" pitchFamily="18" charset="0"/>
              </a:rPr>
              <a:t>1975 </a:t>
            </a:r>
            <a:r>
              <a:rPr lang="fr-FR" altLang="fr-FR" sz="1600" dirty="0" err="1">
                <a:latin typeface="Times New Roman" panose="02020603050405020304" pitchFamily="18" charset="0"/>
              </a:rPr>
              <a:t>Berlinische</a:t>
            </a:r>
            <a:r>
              <a:rPr lang="fr-FR" altLang="fr-FR" sz="1600" dirty="0">
                <a:latin typeface="Times New Roman" panose="02020603050405020304" pitchFamily="18" charset="0"/>
              </a:rPr>
              <a:t> Galerie</a:t>
            </a:r>
            <a:br>
              <a:rPr lang="fr-FR" altLang="fr-FR" sz="1600" dirty="0">
                <a:latin typeface="Times New Roman" panose="02020603050405020304" pitchFamily="18" charset="0"/>
              </a:rPr>
            </a:br>
            <a:r>
              <a:rPr lang="fr-FR" altLang="fr-FR" sz="16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1975 </a:t>
            </a:r>
            <a:r>
              <a:rPr lang="en-US" altLang="fr-FR" sz="1600" b="1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Nasjonalmuseet</a:t>
            </a:r>
            <a:r>
              <a:rPr lang="en-US" altLang="fr-FR" sz="16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 à Oslo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fr-FR" sz="1600" dirty="0">
                <a:latin typeface="Times New Roman" panose="02020603050405020304" pitchFamily="18" charset="0"/>
              </a:rPr>
              <a:t>1976 </a:t>
            </a:r>
            <a:r>
              <a:rPr lang="fr-FR" altLang="fr-FR" sz="1600" dirty="0">
                <a:latin typeface="Times New Roman" panose="02020603050405020304" pitchFamily="18" charset="0"/>
              </a:rPr>
              <a:t>Irish Architectural Archive 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fr-FR" altLang="fr-FR" sz="16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1979 DAM Frankfort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fr-FR" altLang="fr-FR" sz="16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1979 CCA Montréal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fr-FR" altLang="fr-FR" sz="16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1981 IFA Paris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fr-FR" altLang="fr-FR" sz="16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1981 Arc en rêve Bordeaux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fr-FR" altLang="fr-FR" sz="1600" dirty="0">
                <a:latin typeface="Times New Roman" panose="02020603050405020304" pitchFamily="18" charset="0"/>
              </a:rPr>
              <a:t>1983 Frac Centre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fr-FR" altLang="fr-FR" sz="1600" dirty="0">
                <a:latin typeface="Times New Roman" panose="02020603050405020304" pitchFamily="18" charset="0"/>
              </a:rPr>
              <a:t>1983 </a:t>
            </a:r>
            <a:r>
              <a:rPr lang="fr-FR" altLang="fr-FR" sz="1600" dirty="0" err="1">
                <a:latin typeface="Times New Roman" panose="02020603050405020304" pitchFamily="18" charset="0"/>
              </a:rPr>
              <a:t>Fundacio</a:t>
            </a:r>
            <a:r>
              <a:rPr lang="fr-FR" altLang="fr-FR" sz="1600" dirty="0">
                <a:latin typeface="Times New Roman" panose="02020603050405020304" pitchFamily="18" charset="0"/>
              </a:rPr>
              <a:t> Mies Van der </a:t>
            </a:r>
            <a:r>
              <a:rPr lang="fr-FR" altLang="fr-FR" sz="1600" dirty="0" err="1">
                <a:latin typeface="Times New Roman" panose="02020603050405020304" pitchFamily="18" charset="0"/>
              </a:rPr>
              <a:t>Rohe</a:t>
            </a:r>
            <a:endParaRPr lang="fr-FR" altLang="fr-FR" sz="16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fr-FR" altLang="fr-FR" sz="1600" dirty="0">
                <a:latin typeface="Times New Roman" panose="02020603050405020304" pitchFamily="18" charset="0"/>
              </a:rPr>
              <a:t>1984 </a:t>
            </a:r>
            <a:r>
              <a:rPr lang="en-US" altLang="fr-FR" sz="1600" dirty="0" err="1">
                <a:latin typeface="Times New Roman" panose="02020603050405020304" pitchFamily="18" charset="0"/>
              </a:rPr>
              <a:t>Hamburgisches</a:t>
            </a:r>
            <a:r>
              <a:rPr lang="en-US" altLang="fr-FR" sz="1600" dirty="0">
                <a:latin typeface="Times New Roman" panose="02020603050405020304" pitchFamily="18" charset="0"/>
              </a:rPr>
              <a:t> </a:t>
            </a:r>
            <a:r>
              <a:rPr lang="en-US" altLang="fr-FR" sz="1600" dirty="0" err="1">
                <a:latin typeface="Times New Roman" panose="02020603050405020304" pitchFamily="18" charset="0"/>
              </a:rPr>
              <a:t>Architekturarchiv</a:t>
            </a:r>
            <a:r>
              <a:rPr lang="en-US" altLang="fr-FR" sz="1600" dirty="0">
                <a:latin typeface="Times New Roman" panose="02020603050405020304" pitchFamily="18" charset="0"/>
              </a:rPr>
              <a:t>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fr-FR" sz="16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1984 Getty </a:t>
            </a:r>
            <a:r>
              <a:rPr lang="en-US" altLang="fr-FR" sz="1600" b="1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Resarch</a:t>
            </a:r>
            <a:r>
              <a:rPr lang="en-US" altLang="fr-FR" sz="16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n-US" altLang="fr-FR" sz="1600" b="1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Institut</a:t>
            </a:r>
            <a:endParaRPr lang="fr-FR" altLang="fr-FR" sz="1600" b="1" dirty="0">
              <a:solidFill>
                <a:srgbClr val="0070C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fr-FR" altLang="fr-FR" sz="1600" dirty="0">
                <a:latin typeface="Times New Roman" panose="02020603050405020304" pitchFamily="18" charset="0"/>
              </a:rPr>
              <a:t>1984 INBA à Mexico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fr-FR" altLang="fr-FR" sz="1600" dirty="0">
                <a:latin typeface="Times New Roman" panose="02020603050405020304" pitchFamily="18" charset="0"/>
              </a:rPr>
              <a:t>1985 </a:t>
            </a:r>
            <a:r>
              <a:rPr lang="en-US" altLang="fr-FR" sz="1600" dirty="0">
                <a:latin typeface="Times New Roman" panose="02020603050405020304" pitchFamily="18" charset="0"/>
              </a:rPr>
              <a:t>Peter </a:t>
            </a:r>
            <a:r>
              <a:rPr lang="en-US" altLang="fr-FR" sz="1600" dirty="0" err="1">
                <a:latin typeface="Times New Roman" panose="02020603050405020304" pitchFamily="18" charset="0"/>
              </a:rPr>
              <a:t>Celsing</a:t>
            </a:r>
            <a:r>
              <a:rPr lang="en-US" altLang="fr-FR" sz="1600" dirty="0">
                <a:latin typeface="Times New Roman" panose="02020603050405020304" pitchFamily="18" charset="0"/>
              </a:rPr>
              <a:t> Archives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fr-FR" sz="1600" dirty="0">
                <a:latin typeface="Times New Roman" panose="02020603050405020304" pitchFamily="18" charset="0"/>
              </a:rPr>
              <a:t>1987 </a:t>
            </a:r>
            <a:r>
              <a:rPr lang="en-US" altLang="fr-FR" sz="1600" dirty="0" err="1">
                <a:latin typeface="Times New Roman" panose="02020603050405020304" pitchFamily="18" charset="0"/>
              </a:rPr>
              <a:t>Pavillon</a:t>
            </a:r>
            <a:r>
              <a:rPr lang="en-US" altLang="fr-FR" sz="1600" dirty="0">
                <a:latin typeface="Times New Roman" panose="02020603050405020304" pitchFamily="18" charset="0"/>
              </a:rPr>
              <a:t> de </a:t>
            </a:r>
            <a:r>
              <a:rPr lang="en-US" altLang="fr-FR" sz="1600" dirty="0" err="1">
                <a:latin typeface="Times New Roman" panose="02020603050405020304" pitchFamily="18" charset="0"/>
              </a:rPr>
              <a:t>l’Arsenal</a:t>
            </a:r>
            <a:r>
              <a:rPr lang="en-US" altLang="fr-FR" sz="1600" dirty="0">
                <a:latin typeface="Times New Roman" panose="02020603050405020304" pitchFamily="18" charset="0"/>
              </a:rPr>
              <a:t>, Paris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fr-FR" sz="1600" dirty="0">
                <a:latin typeface="Times New Roman" panose="02020603050405020304" pitchFamily="18" charset="0"/>
              </a:rPr>
              <a:t>1988 </a:t>
            </a:r>
            <a:r>
              <a:rPr lang="en-US" altLang="fr-FR" sz="1600" dirty="0" err="1">
                <a:latin typeface="Times New Roman" panose="02020603050405020304" pitchFamily="18" charset="0"/>
              </a:rPr>
              <a:t>Haus</a:t>
            </a:r>
            <a:r>
              <a:rPr lang="en-US" altLang="fr-FR" sz="1600" dirty="0">
                <a:latin typeface="Times New Roman" panose="02020603050405020304" pitchFamily="18" charset="0"/>
              </a:rPr>
              <a:t> der </a:t>
            </a:r>
            <a:r>
              <a:rPr lang="en-US" altLang="fr-FR" sz="1600" dirty="0" err="1">
                <a:latin typeface="Times New Roman" panose="02020603050405020304" pitchFamily="18" charset="0"/>
              </a:rPr>
              <a:t>Architektur</a:t>
            </a:r>
            <a:r>
              <a:rPr lang="en-US" altLang="fr-FR" sz="1600" dirty="0">
                <a:latin typeface="Times New Roman" panose="02020603050405020304" pitchFamily="18" charset="0"/>
              </a:rPr>
              <a:t> à Vienne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fr-FR" sz="16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1988 NAI à Rotterdam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fr-FR" sz="1600" dirty="0">
                <a:latin typeface="Times New Roman" panose="02020603050405020304" pitchFamily="18" charset="0"/>
              </a:rPr>
              <a:t>1988 Archives EPFL</a:t>
            </a:r>
          </a:p>
        </p:txBody>
      </p:sp>
      <p:cxnSp>
        <p:nvCxnSpPr>
          <p:cNvPr id="12" name="Connecteur droit 11"/>
          <p:cNvCxnSpPr/>
          <p:nvPr/>
        </p:nvCxnSpPr>
        <p:spPr>
          <a:xfrm>
            <a:off x="179512" y="548680"/>
            <a:ext cx="864235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ZoneTexte 1"/>
          <p:cNvSpPr txBox="1">
            <a:spLocks noChangeArrowheads="1"/>
          </p:cNvSpPr>
          <p:nvPr/>
        </p:nvSpPr>
        <p:spPr bwMode="auto">
          <a:xfrm>
            <a:off x="107950" y="115888"/>
            <a:ext cx="792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800">
                <a:latin typeface="Times New Roman" panose="02020603050405020304" pitchFamily="18" charset="0"/>
              </a:rPr>
              <a:t>MUSEES D’ARCHITECTURE AU XXè SIECLE</a:t>
            </a:r>
          </a:p>
        </p:txBody>
      </p:sp>
      <p:pic>
        <p:nvPicPr>
          <p:cNvPr id="43012" name="Picture 4" descr="http://www.lestudio1.com/images/PhyllisLambertint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825" y="1271588"/>
            <a:ext cx="2160588" cy="264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ZoneTexte 4"/>
          <p:cNvSpPr txBox="1">
            <a:spLocks noChangeArrowheads="1"/>
          </p:cNvSpPr>
          <p:nvPr/>
        </p:nvSpPr>
        <p:spPr bwMode="auto">
          <a:xfrm>
            <a:off x="250825" y="3914775"/>
            <a:ext cx="21605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400">
                <a:latin typeface="Times New Roman" panose="02020603050405020304" pitchFamily="18" charset="0"/>
              </a:rPr>
              <a:t>Phyllis Lambert</a:t>
            </a:r>
          </a:p>
        </p:txBody>
      </p:sp>
      <p:pic>
        <p:nvPicPr>
          <p:cNvPr id="8" name="Picture 2" descr="cclambe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5875" y="1271588"/>
            <a:ext cx="2870200" cy="43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 descr="CCA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84438" y="1271588"/>
            <a:ext cx="639445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6" name="ZoneTexte 5"/>
          <p:cNvSpPr txBox="1">
            <a:spLocks noChangeArrowheads="1"/>
          </p:cNvSpPr>
          <p:nvPr/>
        </p:nvSpPr>
        <p:spPr bwMode="auto">
          <a:xfrm>
            <a:off x="179388" y="4508500"/>
            <a:ext cx="2160587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800">
                <a:latin typeface="Times New Roman" panose="02020603050405020304" pitchFamily="18" charset="0"/>
              </a:rPr>
              <a:t>1979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800">
                <a:latin typeface="Times New Roman" panose="02020603050405020304" pitchFamily="18" charset="0"/>
              </a:rPr>
              <a:t>Fondation du CCA</a:t>
            </a:r>
            <a:br>
              <a:rPr lang="fr-FR" altLang="fr-FR" sz="1800">
                <a:latin typeface="Times New Roman" panose="02020603050405020304" pitchFamily="18" charset="0"/>
              </a:rPr>
            </a:br>
            <a:r>
              <a:rPr lang="fr-FR" altLang="fr-FR" sz="1800">
                <a:latin typeface="Times New Roman" panose="02020603050405020304" pitchFamily="18" charset="0"/>
              </a:rPr>
              <a:t>Centre Canadien d’Architecture</a:t>
            </a:r>
          </a:p>
        </p:txBody>
      </p:sp>
      <p:cxnSp>
        <p:nvCxnSpPr>
          <p:cNvPr id="10" name="Connecteur droit 9"/>
          <p:cNvCxnSpPr/>
          <p:nvPr/>
        </p:nvCxnSpPr>
        <p:spPr>
          <a:xfrm>
            <a:off x="179512" y="548680"/>
            <a:ext cx="864235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840" y="0"/>
            <a:ext cx="9144000" cy="6858000"/>
          </a:xfrm>
          <a:prstGeom prst="rect">
            <a:avLst/>
          </a:prstGeom>
        </p:spPr>
      </p:pic>
      <p:sp>
        <p:nvSpPr>
          <p:cNvPr id="46082" name="ZoneTexte 1"/>
          <p:cNvSpPr txBox="1">
            <a:spLocks noChangeArrowheads="1"/>
          </p:cNvSpPr>
          <p:nvPr/>
        </p:nvSpPr>
        <p:spPr bwMode="auto">
          <a:xfrm>
            <a:off x="107950" y="115888"/>
            <a:ext cx="792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800">
                <a:latin typeface="Times New Roman" panose="02020603050405020304" pitchFamily="18" charset="0"/>
              </a:rPr>
              <a:t>MUSEES D’ARCHITECTURE AU XXè SIECLE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23850" y="692696"/>
            <a:ext cx="83534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fr-FR" dirty="0">
                <a:latin typeface="+mn-lt"/>
              </a:rPr>
              <a:t>1981 Délégation à l’Institut Français d’Architecture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323850" y="1268958"/>
            <a:ext cx="83534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fr-FR">
                <a:latin typeface="+mn-lt"/>
              </a:rPr>
              <a:t>1988 Création du centre d’archives d’architecture </a:t>
            </a:r>
            <a:br>
              <a:rPr lang="fr-FR">
                <a:latin typeface="+mn-lt"/>
              </a:rPr>
            </a:br>
            <a:r>
              <a:rPr lang="fr-FR">
                <a:latin typeface="+mn-lt"/>
              </a:rPr>
              <a:t>du XXème siècle</a:t>
            </a:r>
          </a:p>
        </p:txBody>
      </p:sp>
      <p:cxnSp>
        <p:nvCxnSpPr>
          <p:cNvPr id="12" name="Connecteur droit 11"/>
          <p:cNvCxnSpPr/>
          <p:nvPr/>
        </p:nvCxnSpPr>
        <p:spPr>
          <a:xfrm>
            <a:off x="179512" y="548680"/>
            <a:ext cx="864235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73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6" descr="nature morte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535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59" name="Text Box 2"/>
          <p:cNvSpPr txBox="1">
            <a:spLocks noChangeArrowheads="1"/>
          </p:cNvSpPr>
          <p:nvPr/>
        </p:nvSpPr>
        <p:spPr bwMode="auto">
          <a:xfrm>
            <a:off x="107950" y="549275"/>
            <a:ext cx="8569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fr-FR" altLang="fr-FR" sz="2400">
                <a:solidFill>
                  <a:schemeClr val="bg1"/>
                </a:solidFill>
                <a:latin typeface="Times New Roman" panose="02020603050405020304" pitchFamily="18" charset="0"/>
              </a:rPr>
              <a:t>LES ARCHIVES D’ARCHITECTURE</a:t>
            </a:r>
          </a:p>
        </p:txBody>
      </p:sp>
      <p:sp>
        <p:nvSpPr>
          <p:cNvPr id="70660" name="Text Box 4"/>
          <p:cNvSpPr txBox="1">
            <a:spLocks noChangeArrowheads="1"/>
          </p:cNvSpPr>
          <p:nvPr/>
        </p:nvSpPr>
        <p:spPr bwMode="auto">
          <a:xfrm>
            <a:off x="250825" y="1268413"/>
            <a:ext cx="64817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fr-FR" altLang="fr-FR" sz="1800">
                <a:solidFill>
                  <a:schemeClr val="bg1"/>
                </a:solidFill>
                <a:latin typeface="Times New Roman" panose="02020603050405020304" pitchFamily="18" charset="0"/>
              </a:rPr>
              <a:t>LA DIVERSITE DES PROTAGONISTES</a:t>
            </a: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250825" y="1989138"/>
            <a:ext cx="64817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fr-FR" altLang="fr-FR" sz="1800">
                <a:solidFill>
                  <a:schemeClr val="bg1"/>
                </a:solidFill>
                <a:latin typeface="Times New Roman" panose="02020603050405020304" pitchFamily="18" charset="0"/>
              </a:rPr>
              <a:t>COLLECTION OU ARCHIVES ?</a:t>
            </a: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250825" y="2708275"/>
            <a:ext cx="64817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fr-FR" altLang="fr-FR" sz="1800">
                <a:solidFill>
                  <a:schemeClr val="bg1"/>
                </a:solidFill>
                <a:latin typeface="Times New Roman" panose="02020603050405020304" pitchFamily="18" charset="0"/>
              </a:rPr>
              <a:t>HETEROGENEITE DES FONDS</a:t>
            </a:r>
          </a:p>
        </p:txBody>
      </p:sp>
    </p:spTree>
    <p:extLst>
      <p:ext uri="{BB962C8B-B14F-4D97-AF65-F5344CB8AC3E}">
        <p14:creationId xmlns:p14="http://schemas.microsoft.com/office/powerpoint/2010/main" val="409624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250825" y="549275"/>
            <a:ext cx="856932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fr-FR" altLang="fr-FR" sz="2400" dirty="0">
                <a:solidFill>
                  <a:srgbClr val="A50021"/>
                </a:solidFill>
                <a:latin typeface="Times New Roman" panose="02020603050405020304" pitchFamily="18" charset="0"/>
              </a:rPr>
              <a:t>QUELLES SONT LES SOURCES DE L’HISTOIRE DE </a:t>
            </a:r>
            <a:r>
              <a:rPr lang="fr-FR" altLang="fr-FR" sz="2400" dirty="0" smtClean="0">
                <a:solidFill>
                  <a:srgbClr val="A50021"/>
                </a:solidFill>
                <a:latin typeface="Times New Roman" panose="02020603050405020304" pitchFamily="18" charset="0"/>
              </a:rPr>
              <a:t>L’ARCHITECTURE</a:t>
            </a:r>
            <a:endParaRPr lang="fr-FR" altLang="fr-FR" sz="2400" dirty="0">
              <a:solidFill>
                <a:srgbClr val="A5002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5544" name="Text Box 8"/>
          <p:cNvSpPr txBox="1">
            <a:spLocks noChangeArrowheads="1"/>
          </p:cNvSpPr>
          <p:nvPr/>
        </p:nvSpPr>
        <p:spPr bwMode="auto">
          <a:xfrm>
            <a:off x="1330325" y="1916113"/>
            <a:ext cx="64817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fr-FR" altLang="fr-FR" sz="2400">
                <a:latin typeface="Times New Roman" panose="02020603050405020304" pitchFamily="18" charset="0"/>
              </a:rPr>
              <a:t>LES VISITES</a:t>
            </a:r>
          </a:p>
        </p:txBody>
      </p:sp>
      <p:sp>
        <p:nvSpPr>
          <p:cNvPr id="65548" name="Text Box 12"/>
          <p:cNvSpPr txBox="1">
            <a:spLocks noChangeArrowheads="1"/>
          </p:cNvSpPr>
          <p:nvPr/>
        </p:nvSpPr>
        <p:spPr bwMode="auto">
          <a:xfrm>
            <a:off x="1330325" y="2611438"/>
            <a:ext cx="64817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fr-FR" altLang="fr-FR" sz="2400">
                <a:latin typeface="Times New Roman" panose="02020603050405020304" pitchFamily="18" charset="0"/>
              </a:rPr>
              <a:t>LES TEMOIGNAGES</a:t>
            </a:r>
          </a:p>
        </p:txBody>
      </p:sp>
      <p:sp>
        <p:nvSpPr>
          <p:cNvPr id="65549" name="Text Box 13"/>
          <p:cNvSpPr txBox="1">
            <a:spLocks noChangeArrowheads="1"/>
          </p:cNvSpPr>
          <p:nvPr/>
        </p:nvSpPr>
        <p:spPr bwMode="auto">
          <a:xfrm>
            <a:off x="1331913" y="4052888"/>
            <a:ext cx="64817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fr-FR" altLang="fr-FR" sz="2400">
                <a:latin typeface="Times New Roman" panose="02020603050405020304" pitchFamily="18" charset="0"/>
              </a:rPr>
              <a:t>LES REVUES</a:t>
            </a:r>
          </a:p>
        </p:txBody>
      </p:sp>
      <p:sp>
        <p:nvSpPr>
          <p:cNvPr id="65550" name="Text Box 14"/>
          <p:cNvSpPr txBox="1">
            <a:spLocks noChangeArrowheads="1"/>
          </p:cNvSpPr>
          <p:nvPr/>
        </p:nvSpPr>
        <p:spPr bwMode="auto">
          <a:xfrm>
            <a:off x="539750" y="4772025"/>
            <a:ext cx="770413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fr-FR" altLang="fr-FR" sz="2400">
                <a:latin typeface="Times New Roman" panose="02020603050405020304" pitchFamily="18" charset="0"/>
              </a:rPr>
              <a:t>LES ARCHIVES ET LES COLLECTIONS MUSEALES</a:t>
            </a:r>
          </a:p>
        </p:txBody>
      </p:sp>
      <p:sp>
        <p:nvSpPr>
          <p:cNvPr id="65551" name="Text Box 15"/>
          <p:cNvSpPr txBox="1">
            <a:spLocks noChangeArrowheads="1"/>
          </p:cNvSpPr>
          <p:nvPr/>
        </p:nvSpPr>
        <p:spPr bwMode="auto">
          <a:xfrm>
            <a:off x="1258888" y="5492750"/>
            <a:ext cx="64817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fr-FR" altLang="fr-FR" sz="2400">
                <a:latin typeface="Times New Roman" panose="02020603050405020304" pitchFamily="18" charset="0"/>
              </a:rPr>
              <a:t>LES BASES INFORMATISEES</a:t>
            </a:r>
          </a:p>
        </p:txBody>
      </p:sp>
      <p:sp>
        <p:nvSpPr>
          <p:cNvPr id="10249" name="Text Box 17"/>
          <p:cNvSpPr txBox="1">
            <a:spLocks noChangeArrowheads="1"/>
          </p:cNvSpPr>
          <p:nvPr/>
        </p:nvSpPr>
        <p:spPr bwMode="auto">
          <a:xfrm>
            <a:off x="1331913" y="3332163"/>
            <a:ext cx="64817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fr-FR" altLang="fr-FR" sz="2400">
                <a:latin typeface="Times New Roman" panose="02020603050405020304" pitchFamily="18" charset="0"/>
              </a:rPr>
              <a:t>L’EDITION</a:t>
            </a:r>
          </a:p>
        </p:txBody>
      </p:sp>
    </p:spTree>
    <p:extLst>
      <p:ext uri="{BB962C8B-B14F-4D97-AF65-F5344CB8AC3E}">
        <p14:creationId xmlns:p14="http://schemas.microsoft.com/office/powerpoint/2010/main" val="28647613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10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4" grpId="0"/>
      <p:bldP spid="65548" grpId="0"/>
      <p:bldP spid="65549" grpId="0"/>
      <p:bldP spid="65550" grpId="0"/>
      <p:bldP spid="65551" grpId="0"/>
      <p:bldP spid="1024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4" name="Picture 6" descr="Immeuble Métropolis 1928"/>
          <p:cNvPicPr>
            <a:picLocks noChangeAspect="1" noChangeArrowheads="1"/>
          </p:cNvPicPr>
          <p:nvPr/>
        </p:nvPicPr>
        <p:blipFill>
          <a:blip r:embed="rId2">
            <a:lum bright="-12000" contrast="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06507" y="0"/>
            <a:ext cx="1028983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2" name="Text Box 2"/>
          <p:cNvSpPr txBox="1">
            <a:spLocks noChangeArrowheads="1"/>
          </p:cNvSpPr>
          <p:nvPr/>
        </p:nvSpPr>
        <p:spPr bwMode="auto">
          <a:xfrm>
            <a:off x="107950" y="549275"/>
            <a:ext cx="8569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fr-FR" altLang="fr-FR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LES ARCHIVES D’ARCHITECTURE</a:t>
            </a:r>
          </a:p>
        </p:txBody>
      </p:sp>
      <p:sp>
        <p:nvSpPr>
          <p:cNvPr id="71684" name="Text Box 4"/>
          <p:cNvSpPr txBox="1">
            <a:spLocks noChangeArrowheads="1"/>
          </p:cNvSpPr>
          <p:nvPr/>
        </p:nvSpPr>
        <p:spPr bwMode="auto">
          <a:xfrm>
            <a:off x="250825" y="1268413"/>
            <a:ext cx="64817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fr-FR" altLang="fr-FR" sz="1800">
                <a:solidFill>
                  <a:schemeClr val="bg1"/>
                </a:solidFill>
                <a:latin typeface="Times New Roman" panose="02020603050405020304" pitchFamily="18" charset="0"/>
              </a:rPr>
              <a:t>ASPECTS QUANTITATIFS</a:t>
            </a:r>
          </a:p>
        </p:txBody>
      </p:sp>
      <p:sp>
        <p:nvSpPr>
          <p:cNvPr id="135173" name="Text Box 5"/>
          <p:cNvSpPr txBox="1">
            <a:spLocks noChangeArrowheads="1"/>
          </p:cNvSpPr>
          <p:nvPr/>
        </p:nvSpPr>
        <p:spPr bwMode="auto">
          <a:xfrm>
            <a:off x="250825" y="1989138"/>
            <a:ext cx="648176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fr-FR" altLang="fr-FR" sz="2000" dirty="0">
                <a:solidFill>
                  <a:schemeClr val="bg1"/>
                </a:solidFill>
                <a:latin typeface="Times New Roman" panose="02020603050405020304" pitchFamily="18" charset="0"/>
              </a:rPr>
              <a:t>Les fonds de la première moitié du XXème siècle</a:t>
            </a:r>
          </a:p>
        </p:txBody>
      </p:sp>
      <p:sp>
        <p:nvSpPr>
          <p:cNvPr id="135175" name="Text Box 7"/>
          <p:cNvSpPr txBox="1">
            <a:spLocks noChangeArrowheads="1"/>
          </p:cNvSpPr>
          <p:nvPr/>
        </p:nvSpPr>
        <p:spPr bwMode="auto">
          <a:xfrm>
            <a:off x="395288" y="5465763"/>
            <a:ext cx="2520950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fr-FR" altLang="fr-FR" sz="1800" dirty="0">
                <a:solidFill>
                  <a:schemeClr val="bg1"/>
                </a:solidFill>
                <a:latin typeface="Times New Roman" panose="02020603050405020304" pitchFamily="18" charset="0"/>
              </a:rPr>
              <a:t>Henri Sauvage</a:t>
            </a:r>
            <a:br>
              <a:rPr lang="fr-FR" altLang="fr-FR" sz="1800" dirty="0">
                <a:solidFill>
                  <a:schemeClr val="bg1"/>
                </a:solidFill>
                <a:latin typeface="Times New Roman" panose="02020603050405020304" pitchFamily="18" charset="0"/>
              </a:rPr>
            </a:br>
            <a:r>
              <a:rPr lang="fr-FR" altLang="fr-FR" sz="1800" dirty="0">
                <a:solidFill>
                  <a:schemeClr val="bg1"/>
                </a:solidFill>
                <a:latin typeface="Times New Roman" panose="02020603050405020304" pitchFamily="18" charset="0"/>
              </a:rPr>
              <a:t>Hôtel à gradins</a:t>
            </a:r>
            <a:br>
              <a:rPr lang="fr-FR" altLang="fr-FR" sz="1800" dirty="0">
                <a:solidFill>
                  <a:schemeClr val="bg1"/>
                </a:solidFill>
                <a:latin typeface="Times New Roman" panose="02020603050405020304" pitchFamily="18" charset="0"/>
              </a:rPr>
            </a:br>
            <a:r>
              <a:rPr lang="fr-FR" altLang="fr-FR" sz="1800" dirty="0">
                <a:solidFill>
                  <a:schemeClr val="bg1"/>
                </a:solidFill>
                <a:latin typeface="Times New Roman" panose="02020603050405020304" pitchFamily="18" charset="0"/>
              </a:rPr>
              <a:t>Paris, 1927</a:t>
            </a:r>
          </a:p>
        </p:txBody>
      </p:sp>
    </p:spTree>
    <p:extLst>
      <p:ext uri="{BB962C8B-B14F-4D97-AF65-F5344CB8AC3E}">
        <p14:creationId xmlns:p14="http://schemas.microsoft.com/office/powerpoint/2010/main" val="94267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6" name="Picture 6" descr="Dufau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384044" y="0"/>
            <a:ext cx="1052516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4" name="Text Box 2"/>
          <p:cNvSpPr txBox="1">
            <a:spLocks noChangeArrowheads="1"/>
          </p:cNvSpPr>
          <p:nvPr/>
        </p:nvSpPr>
        <p:spPr bwMode="auto">
          <a:xfrm>
            <a:off x="107950" y="549275"/>
            <a:ext cx="8569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fr-FR" altLang="fr-FR" sz="2400" dirty="0">
                <a:latin typeface="Times New Roman" panose="02020603050405020304" pitchFamily="18" charset="0"/>
              </a:rPr>
              <a:t>LES ARCHIVES D’ARCHITECTURE</a:t>
            </a:r>
          </a:p>
        </p:txBody>
      </p:sp>
      <p:sp>
        <p:nvSpPr>
          <p:cNvPr id="74756" name="Text Box 4"/>
          <p:cNvSpPr txBox="1">
            <a:spLocks noChangeArrowheads="1"/>
          </p:cNvSpPr>
          <p:nvPr/>
        </p:nvSpPr>
        <p:spPr bwMode="auto">
          <a:xfrm>
            <a:off x="250825" y="1268413"/>
            <a:ext cx="64817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fr-FR" altLang="fr-FR" sz="1800">
                <a:latin typeface="Times New Roman" panose="02020603050405020304" pitchFamily="18" charset="0"/>
              </a:rPr>
              <a:t>ASPECTS QUANTITATIFS</a:t>
            </a:r>
          </a:p>
        </p:txBody>
      </p:sp>
      <p:sp>
        <p:nvSpPr>
          <p:cNvPr id="74757" name="Text Box 5"/>
          <p:cNvSpPr txBox="1">
            <a:spLocks noChangeArrowheads="1"/>
          </p:cNvSpPr>
          <p:nvPr/>
        </p:nvSpPr>
        <p:spPr bwMode="auto">
          <a:xfrm>
            <a:off x="250825" y="1989138"/>
            <a:ext cx="648176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fr-FR" altLang="fr-FR" sz="2000" dirty="0">
                <a:latin typeface="Times New Roman" panose="02020603050405020304" pitchFamily="18" charset="0"/>
              </a:rPr>
              <a:t>Les fonds de la deuxième moitié du XXème siècle</a:t>
            </a:r>
          </a:p>
        </p:txBody>
      </p:sp>
      <p:sp>
        <p:nvSpPr>
          <p:cNvPr id="138247" name="Text Box 7"/>
          <p:cNvSpPr txBox="1">
            <a:spLocks noChangeArrowheads="1"/>
          </p:cNvSpPr>
          <p:nvPr/>
        </p:nvSpPr>
        <p:spPr bwMode="auto">
          <a:xfrm>
            <a:off x="218281" y="5445224"/>
            <a:ext cx="2881312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fr-FR" altLang="fr-FR" sz="1800" dirty="0">
                <a:solidFill>
                  <a:schemeClr val="bg1"/>
                </a:solidFill>
                <a:latin typeface="Times New Roman" panose="02020603050405020304" pitchFamily="18" charset="0"/>
              </a:rPr>
              <a:t>Pierre Dufau</a:t>
            </a:r>
            <a:br>
              <a:rPr lang="fr-FR" altLang="fr-FR" sz="1800" dirty="0">
                <a:solidFill>
                  <a:schemeClr val="bg1"/>
                </a:solidFill>
                <a:latin typeface="Times New Roman" panose="02020603050405020304" pitchFamily="18" charset="0"/>
              </a:rPr>
            </a:br>
            <a:r>
              <a:rPr lang="fr-FR" altLang="fr-FR" sz="1800" dirty="0">
                <a:solidFill>
                  <a:schemeClr val="bg1"/>
                </a:solidFill>
                <a:latin typeface="Times New Roman" panose="02020603050405020304" pitchFamily="18" charset="0"/>
              </a:rPr>
              <a:t>Concours du Palais d’Orsay</a:t>
            </a:r>
            <a:br>
              <a:rPr lang="fr-FR" altLang="fr-FR" sz="1800" dirty="0">
                <a:solidFill>
                  <a:schemeClr val="bg1"/>
                </a:solidFill>
                <a:latin typeface="Times New Roman" panose="02020603050405020304" pitchFamily="18" charset="0"/>
              </a:rPr>
            </a:br>
            <a:r>
              <a:rPr lang="fr-FR" altLang="fr-FR" sz="1800" dirty="0">
                <a:solidFill>
                  <a:schemeClr val="bg1"/>
                </a:solidFill>
                <a:latin typeface="Times New Roman" panose="02020603050405020304" pitchFamily="18" charset="0"/>
              </a:rPr>
              <a:t>Paris, 1961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50825" y="2708275"/>
            <a:ext cx="49688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fr-FR" altLang="fr-FR" sz="2000" dirty="0">
                <a:latin typeface="Times New Roman" panose="02020603050405020304" pitchFamily="18" charset="0"/>
              </a:rPr>
              <a:t>Croissance exponentielle des fonds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250825" y="3429000"/>
            <a:ext cx="49688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fr-FR" altLang="fr-FR" sz="2000">
                <a:latin typeface="Times New Roman" panose="02020603050405020304" pitchFamily="18" charset="0"/>
              </a:rPr>
              <a:t>Nécessité de définir de nouvelle pratiques</a:t>
            </a:r>
          </a:p>
        </p:txBody>
      </p:sp>
    </p:spTree>
    <p:extLst>
      <p:ext uri="{BB962C8B-B14F-4D97-AF65-F5344CB8AC3E}">
        <p14:creationId xmlns:p14="http://schemas.microsoft.com/office/powerpoint/2010/main" val="350203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Martinuzzi"/>
          <p:cNvPicPr>
            <a:picLocks noChangeAspect="1" noChangeArrowheads="1"/>
          </p:cNvPicPr>
          <p:nvPr/>
        </p:nvPicPr>
        <p:blipFill>
          <a:blip r:embed="rId2" cstate="screen">
            <a:lum bright="-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03031" y="0"/>
            <a:ext cx="924703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210535" y="313492"/>
            <a:ext cx="8920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chemeClr val="bg1"/>
                </a:solidFill>
              </a:rPr>
              <a:t>ARCHIVES OU COLLECTIONS ?</a:t>
            </a:r>
          </a:p>
        </p:txBody>
      </p:sp>
      <p:pic>
        <p:nvPicPr>
          <p:cNvPr id="6" name="Picture 3" descr="DSCN378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19700" y="765175"/>
            <a:ext cx="3673475" cy="275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 descr="Frac cent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19700" y="3925888"/>
            <a:ext cx="3671888" cy="267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827088" y="2924175"/>
            <a:ext cx="4321175" cy="63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fr-FR" sz="1400" dirty="0" smtClean="0">
                <a:solidFill>
                  <a:schemeClr val="bg1"/>
                </a:solidFill>
                <a:latin typeface="+mn-lt"/>
              </a:rPr>
              <a:t>CENTRE GEORGES POMPIDOU - PARIS</a:t>
            </a:r>
          </a:p>
          <a:p>
            <a:pPr algn="r" eaLnBrk="1" hangingPunct="1">
              <a:spcBef>
                <a:spcPct val="50000"/>
              </a:spcBef>
              <a:defRPr/>
            </a:pPr>
            <a:r>
              <a:rPr lang="fr-FR" sz="1400" dirty="0" smtClean="0">
                <a:solidFill>
                  <a:schemeClr val="bg1"/>
                </a:solidFill>
                <a:latin typeface="+mn-lt"/>
              </a:rPr>
              <a:t>Le </a:t>
            </a:r>
            <a:r>
              <a:rPr lang="fr-FR" sz="1400" dirty="0" err="1">
                <a:solidFill>
                  <a:schemeClr val="bg1"/>
                </a:solidFill>
                <a:latin typeface="+mn-lt"/>
              </a:rPr>
              <a:t>Ricolais</a:t>
            </a:r>
            <a:endParaRPr lang="fr-FR" sz="1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323850" y="6021388"/>
            <a:ext cx="4895850" cy="6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fr-FR" sz="1400" dirty="0" smtClean="0">
                <a:solidFill>
                  <a:schemeClr val="bg1"/>
                </a:solidFill>
                <a:latin typeface="+mn-lt"/>
              </a:rPr>
              <a:t>FRAC CENTRE – ORLEANS - 1983</a:t>
            </a:r>
          </a:p>
          <a:p>
            <a:pPr algn="r" eaLnBrk="1" hangingPunct="1">
              <a:spcBef>
                <a:spcPct val="50000"/>
              </a:spcBef>
              <a:defRPr/>
            </a:pPr>
            <a:r>
              <a:rPr lang="fr-FR" sz="1400" dirty="0" smtClean="0">
                <a:solidFill>
                  <a:schemeClr val="bg1"/>
                </a:solidFill>
                <a:latin typeface="+mn-lt"/>
              </a:rPr>
              <a:t>Coop </a:t>
            </a:r>
            <a:r>
              <a:rPr lang="fr-FR" sz="1400" dirty="0" err="1" smtClean="0">
                <a:solidFill>
                  <a:schemeClr val="bg1"/>
                </a:solidFill>
                <a:latin typeface="+mn-lt"/>
              </a:rPr>
              <a:t>Himmelb</a:t>
            </a:r>
            <a:r>
              <a:rPr lang="fr-FR" sz="1400" dirty="0" smtClean="0">
                <a:solidFill>
                  <a:schemeClr val="bg1"/>
                </a:solidFill>
                <a:latin typeface="+mn-lt"/>
              </a:rPr>
              <a:t>(l)au</a:t>
            </a:r>
            <a:r>
              <a:rPr lang="fr-FR" sz="1400" dirty="0">
                <a:solidFill>
                  <a:schemeClr val="bg1"/>
                </a:solidFill>
                <a:latin typeface="+mn-lt"/>
              </a:rPr>
              <a:t>, Villa Rosa, 1967</a:t>
            </a:r>
          </a:p>
        </p:txBody>
      </p:sp>
    </p:spTree>
    <p:extLst>
      <p:ext uri="{BB962C8B-B14F-4D97-AF65-F5344CB8AC3E}">
        <p14:creationId xmlns:p14="http://schemas.microsoft.com/office/powerpoint/2010/main" val="37056030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ZoneTexte 1"/>
          <p:cNvSpPr txBox="1">
            <a:spLocks noChangeArrowheads="1"/>
          </p:cNvSpPr>
          <p:nvPr/>
        </p:nvSpPr>
        <p:spPr bwMode="auto">
          <a:xfrm>
            <a:off x="107950" y="115888"/>
            <a:ext cx="792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800">
                <a:latin typeface="Times New Roman" panose="02020603050405020304" pitchFamily="18" charset="0"/>
              </a:rPr>
              <a:t>MUSEES D’ARCHITECTURE AU XXè SIECLE</a:t>
            </a:r>
          </a:p>
        </p:txBody>
      </p:sp>
      <p:sp>
        <p:nvSpPr>
          <p:cNvPr id="52228" name="ZoneTexte 5"/>
          <p:cNvSpPr txBox="1">
            <a:spLocks noChangeArrowheads="1"/>
          </p:cNvSpPr>
          <p:nvPr/>
        </p:nvSpPr>
        <p:spPr bwMode="auto">
          <a:xfrm>
            <a:off x="107950" y="611188"/>
            <a:ext cx="8713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800" dirty="0">
                <a:latin typeface="Times New Roman" panose="02020603050405020304" pitchFamily="18" charset="0"/>
              </a:rPr>
              <a:t>PROMOTION – CONSERVATION – EXPOSITION – DIFFUSION - RECHERCHE</a:t>
            </a:r>
          </a:p>
        </p:txBody>
      </p:sp>
      <p:pic>
        <p:nvPicPr>
          <p:cNvPr id="7" name="Picture 6" descr="CCA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825" y="1268413"/>
            <a:ext cx="7126288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30" name="ZoneTexte 4"/>
          <p:cNvSpPr txBox="1">
            <a:spLocks noChangeArrowheads="1"/>
          </p:cNvSpPr>
          <p:nvPr/>
        </p:nvSpPr>
        <p:spPr bwMode="auto">
          <a:xfrm>
            <a:off x="250825" y="6308725"/>
            <a:ext cx="75279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400">
                <a:latin typeface="Times New Roman" panose="02020603050405020304" pitchFamily="18" charset="0"/>
              </a:rPr>
              <a:t>CCA – Peter Rose, architecte – Phyllis Lambert et Erol Argun architectes conseils - 1989</a:t>
            </a:r>
          </a:p>
        </p:txBody>
      </p:sp>
      <p:cxnSp>
        <p:nvCxnSpPr>
          <p:cNvPr id="8" name="Connecteur droit 7"/>
          <p:cNvCxnSpPr/>
          <p:nvPr/>
        </p:nvCxnSpPr>
        <p:spPr>
          <a:xfrm>
            <a:off x="179512" y="548680"/>
            <a:ext cx="864235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ZoneTexte 1"/>
          <p:cNvSpPr txBox="1">
            <a:spLocks noChangeArrowheads="1"/>
          </p:cNvSpPr>
          <p:nvPr/>
        </p:nvSpPr>
        <p:spPr bwMode="auto">
          <a:xfrm>
            <a:off x="107950" y="115888"/>
            <a:ext cx="792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800">
                <a:latin typeface="Times New Roman" panose="02020603050405020304" pitchFamily="18" charset="0"/>
              </a:rPr>
              <a:t>MUSEES D’ARCHITECTURE AU XXè SIECLE</a:t>
            </a:r>
          </a:p>
        </p:txBody>
      </p:sp>
      <p:pic>
        <p:nvPicPr>
          <p:cNvPr id="55300" name="Picture 2" descr="http://lesbeautesdemontreal.files.wordpress.com/2009/07/cca_010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1013" y="4581525"/>
            <a:ext cx="2039937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1" name="ZoneTexte 6"/>
          <p:cNvSpPr txBox="1">
            <a:spLocks noChangeArrowheads="1"/>
          </p:cNvSpPr>
          <p:nvPr/>
        </p:nvSpPr>
        <p:spPr bwMode="auto">
          <a:xfrm>
            <a:off x="107950" y="611188"/>
            <a:ext cx="8713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800" dirty="0">
                <a:latin typeface="Times New Roman" panose="02020603050405020304" pitchFamily="18" charset="0"/>
              </a:rPr>
              <a:t>PROMOTION – CONSERVATION – EXPOSITION – DIFFUSION - RECHERCHE</a:t>
            </a:r>
          </a:p>
        </p:txBody>
      </p:sp>
      <p:pic>
        <p:nvPicPr>
          <p:cNvPr id="55302" name="Picture 6" descr="CCA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4025" y="1268413"/>
            <a:ext cx="2066925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3" name="Picture 2" descr="http://www.cca.qc.ca/system/items/1951/large/PH2008_0004_026.jpg?1247894933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4025" y="2852738"/>
            <a:ext cx="2098675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4" name="Picture 2" descr="http://www.cyberpresse.ca/images/bizphotos/435x290/200905/30/7516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438" y="1274763"/>
            <a:ext cx="2862262" cy="190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5" name="Picture 4" descr="http://montreal.streetviewtours.com/wp-content/uploads/montreal-centre-canadien-architecture-1.jp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9550" y="3302000"/>
            <a:ext cx="5875338" cy="300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6" name="Picture 6" descr="http://www.globalinternet.ca/webzone/sectionsdynamiques/hotel_montreal/images/activites/Photo%203%20ARCHITECTURE.jpe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43250" y="1279525"/>
            <a:ext cx="2941638" cy="190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Connecteur droit 10"/>
          <p:cNvCxnSpPr/>
          <p:nvPr/>
        </p:nvCxnSpPr>
        <p:spPr>
          <a:xfrm>
            <a:off x="179512" y="548680"/>
            <a:ext cx="864235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4" descr="DSCN0167"/>
          <p:cNvPicPr>
            <a:picLocks noChangeAspect="1" noChangeArrowheads="1"/>
          </p:cNvPicPr>
          <p:nvPr/>
        </p:nvPicPr>
        <p:blipFill>
          <a:blip r:embed="rId2" cstate="screen">
            <a:lum bright="-18000" contrast="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1013" name="Picture 5" descr="Cité de l'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1863" y="1484313"/>
            <a:ext cx="2882900" cy="412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4" name="ZoneTexte 4"/>
          <p:cNvSpPr txBox="1">
            <a:spLocks noChangeArrowheads="1"/>
          </p:cNvSpPr>
          <p:nvPr/>
        </p:nvSpPr>
        <p:spPr bwMode="auto">
          <a:xfrm>
            <a:off x="107950" y="115888"/>
            <a:ext cx="792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800">
                <a:solidFill>
                  <a:schemeClr val="bg1"/>
                </a:solidFill>
                <a:latin typeface="Times New Roman" panose="02020603050405020304" pitchFamily="18" charset="0"/>
              </a:rPr>
              <a:t>MUSEES D’ARCHITECTURE AU XXè SIECLE</a:t>
            </a:r>
          </a:p>
        </p:txBody>
      </p:sp>
      <p:sp>
        <p:nvSpPr>
          <p:cNvPr id="56326" name="ZoneTexte 6"/>
          <p:cNvSpPr txBox="1">
            <a:spLocks noChangeArrowheads="1"/>
          </p:cNvSpPr>
          <p:nvPr/>
        </p:nvSpPr>
        <p:spPr bwMode="auto">
          <a:xfrm>
            <a:off x="107950" y="611188"/>
            <a:ext cx="87852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800" dirty="0">
                <a:solidFill>
                  <a:schemeClr val="bg1"/>
                </a:solidFill>
                <a:latin typeface="Times New Roman" panose="02020603050405020304" pitchFamily="18" charset="0"/>
              </a:rPr>
              <a:t>PROMOTION – CONSERVATION – EXPOSITION – DIFFUSION – RECHERCHE - ENSEIGNER</a:t>
            </a:r>
          </a:p>
        </p:txBody>
      </p:sp>
      <p:cxnSp>
        <p:nvCxnSpPr>
          <p:cNvPr id="7" name="Connecteur droit 6"/>
          <p:cNvCxnSpPr/>
          <p:nvPr/>
        </p:nvCxnSpPr>
        <p:spPr>
          <a:xfrm>
            <a:off x="179512" y="548680"/>
            <a:ext cx="86423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4" descr="Théâtres 016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1" name="Text Box 9"/>
          <p:cNvSpPr txBox="1">
            <a:spLocks noChangeArrowheads="1"/>
          </p:cNvSpPr>
          <p:nvPr/>
        </p:nvSpPr>
        <p:spPr bwMode="auto">
          <a:xfrm>
            <a:off x="107950" y="2420938"/>
            <a:ext cx="2520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fr-FR">
                <a:solidFill>
                  <a:schemeClr val="bg1"/>
                </a:solidFill>
                <a:latin typeface="+mn-lt"/>
              </a:rPr>
              <a:t>Institut Français d’architecture</a:t>
            </a:r>
          </a:p>
        </p:txBody>
      </p:sp>
      <p:sp>
        <p:nvSpPr>
          <p:cNvPr id="73732" name="Text Box 10"/>
          <p:cNvSpPr txBox="1">
            <a:spLocks noChangeArrowheads="1"/>
          </p:cNvSpPr>
          <p:nvPr/>
        </p:nvSpPr>
        <p:spPr bwMode="auto">
          <a:xfrm>
            <a:off x="107950" y="1563688"/>
            <a:ext cx="25923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fr-FR" dirty="0">
                <a:solidFill>
                  <a:schemeClr val="bg1"/>
                </a:solidFill>
                <a:latin typeface="+mn-lt"/>
              </a:rPr>
              <a:t>Musée des Monuments Français</a:t>
            </a:r>
          </a:p>
        </p:txBody>
      </p:sp>
      <p:sp>
        <p:nvSpPr>
          <p:cNvPr id="73733" name="Text Box 11"/>
          <p:cNvSpPr txBox="1">
            <a:spLocks noChangeArrowheads="1"/>
          </p:cNvSpPr>
          <p:nvPr/>
        </p:nvSpPr>
        <p:spPr bwMode="auto">
          <a:xfrm>
            <a:off x="107950" y="3422650"/>
            <a:ext cx="2520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fr-FR">
                <a:solidFill>
                  <a:schemeClr val="bg1"/>
                </a:solidFill>
                <a:latin typeface="+mn-lt"/>
              </a:rPr>
              <a:t>Ecole de Chaillot</a:t>
            </a:r>
          </a:p>
        </p:txBody>
      </p:sp>
      <p:sp>
        <p:nvSpPr>
          <p:cNvPr id="57350" name="ZoneTexte 6"/>
          <p:cNvSpPr txBox="1">
            <a:spLocks noChangeArrowheads="1"/>
          </p:cNvSpPr>
          <p:nvPr/>
        </p:nvSpPr>
        <p:spPr bwMode="auto">
          <a:xfrm>
            <a:off x="107950" y="115888"/>
            <a:ext cx="792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800">
                <a:solidFill>
                  <a:schemeClr val="bg1"/>
                </a:solidFill>
                <a:latin typeface="Times New Roman" panose="02020603050405020304" pitchFamily="18" charset="0"/>
              </a:rPr>
              <a:t>MUSEES D’ARCHITECTURE AU XXè SIECLE</a:t>
            </a:r>
          </a:p>
        </p:txBody>
      </p:sp>
      <p:sp>
        <p:nvSpPr>
          <p:cNvPr id="57352" name="ZoneTexte 8"/>
          <p:cNvSpPr txBox="1">
            <a:spLocks noChangeArrowheads="1"/>
          </p:cNvSpPr>
          <p:nvPr/>
        </p:nvSpPr>
        <p:spPr bwMode="auto">
          <a:xfrm>
            <a:off x="107950" y="611188"/>
            <a:ext cx="87852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800">
                <a:solidFill>
                  <a:schemeClr val="bg1"/>
                </a:solidFill>
                <a:latin typeface="Times New Roman" panose="02020603050405020304" pitchFamily="18" charset="0"/>
              </a:rPr>
              <a:t>PROMOTION – CONSERVATION – EXPOSITION – DIFFUSION – RECHERCHE - ENSEIGNER</a:t>
            </a:r>
          </a:p>
        </p:txBody>
      </p:sp>
      <p:cxnSp>
        <p:nvCxnSpPr>
          <p:cNvPr id="9" name="Connecteur droit 8"/>
          <p:cNvCxnSpPr/>
          <p:nvPr/>
        </p:nvCxnSpPr>
        <p:spPr>
          <a:xfrm>
            <a:off x="179512" y="548680"/>
            <a:ext cx="86423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http://1.bp.blogspot.com/_j3ZOZaS4JYM/TKmnEnGzUiI/AAAAAAAABO8/ny0enEHJpbI/s1600/10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3" name="ZoneTexte 6"/>
          <p:cNvSpPr txBox="1">
            <a:spLocks noChangeArrowheads="1"/>
          </p:cNvSpPr>
          <p:nvPr/>
        </p:nvSpPr>
        <p:spPr bwMode="auto">
          <a:xfrm>
            <a:off x="107950" y="115888"/>
            <a:ext cx="792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800">
                <a:solidFill>
                  <a:schemeClr val="bg1"/>
                </a:solidFill>
                <a:latin typeface="Times New Roman" panose="02020603050405020304" pitchFamily="18" charset="0"/>
              </a:rPr>
              <a:t>MUSEES D’ARCHITECTURE AU XXè SIECLE</a:t>
            </a:r>
          </a:p>
        </p:txBody>
      </p:sp>
      <p:sp>
        <p:nvSpPr>
          <p:cNvPr id="61445" name="ZoneTexte 8"/>
          <p:cNvSpPr txBox="1">
            <a:spLocks noChangeArrowheads="1"/>
          </p:cNvSpPr>
          <p:nvPr/>
        </p:nvSpPr>
        <p:spPr bwMode="auto">
          <a:xfrm>
            <a:off x="107950" y="611188"/>
            <a:ext cx="87852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800">
                <a:solidFill>
                  <a:schemeClr val="bg1"/>
                </a:solidFill>
                <a:latin typeface="Times New Roman" panose="02020603050405020304" pitchFamily="18" charset="0"/>
              </a:rPr>
              <a:t>PROMOTION – CONSERVATION – EXPOSITION – DIFFUSION – RECHERCHE - ENSEIGNER</a:t>
            </a:r>
          </a:p>
        </p:txBody>
      </p:sp>
      <p:sp>
        <p:nvSpPr>
          <p:cNvPr id="61446" name="ZoneTexte 1"/>
          <p:cNvSpPr txBox="1">
            <a:spLocks noChangeArrowheads="1"/>
          </p:cNvSpPr>
          <p:nvPr/>
        </p:nvSpPr>
        <p:spPr bwMode="auto">
          <a:xfrm>
            <a:off x="107950" y="1196975"/>
            <a:ext cx="5112122" cy="4108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800" dirty="0">
                <a:solidFill>
                  <a:schemeClr val="bg1"/>
                </a:solidFill>
                <a:latin typeface="Times New Roman" panose="02020603050405020304" pitchFamily="18" charset="0"/>
              </a:rPr>
              <a:t>Onze tables thématiques :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fr-FR" altLang="fr-FR" sz="18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	Le </a:t>
            </a:r>
            <a:r>
              <a:rPr lang="fr-FR" altLang="fr-FR" sz="1800" dirty="0">
                <a:solidFill>
                  <a:schemeClr val="bg1"/>
                </a:solidFill>
                <a:latin typeface="Times New Roman" panose="02020603050405020304" pitchFamily="18" charset="0"/>
              </a:rPr>
              <a:t>métier d’architecte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fr-FR" altLang="fr-FR" sz="18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	L’industrialisation</a:t>
            </a:r>
            <a:endParaRPr lang="fr-FR" altLang="fr-FR" sz="18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fr-FR" altLang="fr-FR" sz="18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	La </a:t>
            </a:r>
            <a:r>
              <a:rPr lang="fr-FR" altLang="fr-FR" sz="1800" dirty="0">
                <a:solidFill>
                  <a:schemeClr val="bg1"/>
                </a:solidFill>
                <a:latin typeface="Times New Roman" panose="02020603050405020304" pitchFamily="18" charset="0"/>
              </a:rPr>
              <a:t>grande hauteur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fr-FR" altLang="fr-FR" sz="18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	Textures </a:t>
            </a:r>
            <a:r>
              <a:rPr lang="fr-FR" altLang="fr-FR" sz="1800" dirty="0">
                <a:solidFill>
                  <a:schemeClr val="bg1"/>
                </a:solidFill>
                <a:latin typeface="Times New Roman" panose="02020603050405020304" pitchFamily="18" charset="0"/>
              </a:rPr>
              <a:t>des façades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fr-FR" altLang="fr-FR" sz="18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	Imaginaire architectural</a:t>
            </a:r>
            <a:endParaRPr lang="fr-FR" altLang="fr-FR" sz="18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fr-FR" altLang="fr-FR" sz="18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	Sports </a:t>
            </a:r>
            <a:r>
              <a:rPr lang="fr-FR" altLang="fr-FR" sz="1800" dirty="0">
                <a:solidFill>
                  <a:schemeClr val="bg1"/>
                </a:solidFill>
                <a:latin typeface="Times New Roman" panose="02020603050405020304" pitchFamily="18" charset="0"/>
              </a:rPr>
              <a:t>et </a:t>
            </a:r>
            <a:r>
              <a:rPr lang="fr-FR" altLang="fr-FR" sz="18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losisirs</a:t>
            </a:r>
            <a:endParaRPr lang="fr-FR" altLang="fr-FR" sz="18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fr-FR" altLang="fr-FR" sz="18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	Culture</a:t>
            </a:r>
            <a:endParaRPr lang="fr-FR" altLang="fr-FR" sz="18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fr-FR" altLang="fr-FR" sz="18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	Logement</a:t>
            </a:r>
            <a:endParaRPr lang="fr-FR" altLang="fr-FR" sz="18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fr-FR" altLang="fr-FR" sz="1800" dirty="0">
                <a:solidFill>
                  <a:schemeClr val="bg1"/>
                </a:solidFill>
                <a:latin typeface="Times New Roman" panose="02020603050405020304" pitchFamily="18" charset="0"/>
              </a:rPr>
              <a:t>….</a:t>
            </a:r>
          </a:p>
        </p:txBody>
      </p:sp>
      <p:cxnSp>
        <p:nvCxnSpPr>
          <p:cNvPr id="7" name="Connecteur droit 6"/>
          <p:cNvCxnSpPr/>
          <p:nvPr/>
        </p:nvCxnSpPr>
        <p:spPr>
          <a:xfrm>
            <a:off x="179512" y="548680"/>
            <a:ext cx="86423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9" descr="Théâtres 13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61075" y="1484313"/>
            <a:ext cx="2827338" cy="211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7" name="ZoneTexte 6"/>
          <p:cNvSpPr txBox="1">
            <a:spLocks noChangeArrowheads="1"/>
          </p:cNvSpPr>
          <p:nvPr/>
        </p:nvSpPr>
        <p:spPr bwMode="auto">
          <a:xfrm>
            <a:off x="107950" y="115888"/>
            <a:ext cx="792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800">
                <a:latin typeface="Times New Roman" panose="02020603050405020304" pitchFamily="18" charset="0"/>
              </a:rPr>
              <a:t>MUSEES D’ARCHITECTURE AU XXè SIECLE</a:t>
            </a:r>
          </a:p>
        </p:txBody>
      </p:sp>
      <p:sp>
        <p:nvSpPr>
          <p:cNvPr id="62469" name="ZoneTexte 8"/>
          <p:cNvSpPr txBox="1">
            <a:spLocks noChangeArrowheads="1"/>
          </p:cNvSpPr>
          <p:nvPr/>
        </p:nvSpPr>
        <p:spPr bwMode="auto">
          <a:xfrm>
            <a:off x="107950" y="611188"/>
            <a:ext cx="87852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800">
                <a:latin typeface="Times New Roman" panose="02020603050405020304" pitchFamily="18" charset="0"/>
              </a:rPr>
              <a:t>PROMOTION – CONSERVATION – EXPOSITION – DIFFUSION – RECHERCHE - ENSEIGNER</a:t>
            </a:r>
          </a:p>
        </p:txBody>
      </p:sp>
      <p:pic>
        <p:nvPicPr>
          <p:cNvPr id="62470" name="Imag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61075" y="3663950"/>
            <a:ext cx="2854325" cy="214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1" name="Imag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825" y="1484313"/>
            <a:ext cx="5761038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Connecteur droit 8"/>
          <p:cNvCxnSpPr/>
          <p:nvPr/>
        </p:nvCxnSpPr>
        <p:spPr>
          <a:xfrm>
            <a:off x="179512" y="548680"/>
            <a:ext cx="864235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ZoneTexte 1"/>
          <p:cNvSpPr txBox="1">
            <a:spLocks noChangeArrowheads="1"/>
          </p:cNvSpPr>
          <p:nvPr/>
        </p:nvSpPr>
        <p:spPr bwMode="auto">
          <a:xfrm>
            <a:off x="107950" y="115888"/>
            <a:ext cx="792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800">
                <a:latin typeface="Times New Roman" panose="02020603050405020304" pitchFamily="18" charset="0"/>
              </a:rPr>
              <a:t>MUSEES D’ARCHITECTURE AU XXè SIECLE</a:t>
            </a:r>
          </a:p>
        </p:txBody>
      </p:sp>
      <p:sp>
        <p:nvSpPr>
          <p:cNvPr id="51204" name="ZoneTexte 5"/>
          <p:cNvSpPr txBox="1">
            <a:spLocks noChangeArrowheads="1"/>
          </p:cNvSpPr>
          <p:nvPr/>
        </p:nvSpPr>
        <p:spPr bwMode="auto">
          <a:xfrm>
            <a:off x="107950" y="611188"/>
            <a:ext cx="792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800">
                <a:latin typeface="Times New Roman" panose="02020603050405020304" pitchFamily="18" charset="0"/>
              </a:rPr>
              <a:t>PROMOUVOIR L’ARCHITECTURE</a:t>
            </a:r>
          </a:p>
        </p:txBody>
      </p:sp>
      <p:pic>
        <p:nvPicPr>
          <p:cNvPr id="51205" name="Picture 7" descr="Pavillon de l'Arsenal - Paris - 4éme"/>
          <p:cNvPicPr>
            <a:picLocks noChangeAspect="1" noChangeArrowheads="1"/>
          </p:cNvPicPr>
          <p:nvPr/>
        </p:nvPicPr>
        <p:blipFill>
          <a:blip r:embed="rId2" cstate="screen">
            <a:lum bright="-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59113" y="1268413"/>
            <a:ext cx="3783012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6" name="Picture 9" descr="IMAGE_2009_07_31_575427_380x21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825" y="1268413"/>
            <a:ext cx="2600325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7" name="Picture 10" descr="pavillon-a32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59113" y="3884613"/>
            <a:ext cx="3798887" cy="278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8" name="ZoneTexte 8"/>
          <p:cNvSpPr txBox="1">
            <a:spLocks noChangeArrowheads="1"/>
          </p:cNvSpPr>
          <p:nvPr/>
        </p:nvSpPr>
        <p:spPr bwMode="auto">
          <a:xfrm>
            <a:off x="250825" y="2957513"/>
            <a:ext cx="26003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400">
                <a:latin typeface="Times New Roman" panose="02020603050405020304" pitchFamily="18" charset="0"/>
              </a:rPr>
              <a:t>Anne José Arlot</a:t>
            </a:r>
          </a:p>
        </p:txBody>
      </p:sp>
      <p:sp>
        <p:nvSpPr>
          <p:cNvPr id="51209" name="ZoneTexte 16"/>
          <p:cNvSpPr txBox="1">
            <a:spLocks noChangeArrowheads="1"/>
          </p:cNvSpPr>
          <p:nvPr/>
        </p:nvSpPr>
        <p:spPr bwMode="auto">
          <a:xfrm>
            <a:off x="6948488" y="1052513"/>
            <a:ext cx="2195512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fr-FR" altLang="fr-FR" sz="1800" dirty="0">
                <a:latin typeface="Times New Roman" panose="02020603050405020304" pitchFamily="18" charset="0"/>
              </a:rPr>
              <a:t>PAVILLON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fr-FR" altLang="fr-FR" sz="1800" dirty="0">
                <a:latin typeface="Times New Roman" panose="02020603050405020304" pitchFamily="18" charset="0"/>
              </a:rPr>
              <a:t>DE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fr-FR" altLang="fr-FR" sz="1800" dirty="0">
                <a:latin typeface="Times New Roman" panose="02020603050405020304" pitchFamily="18" charset="0"/>
              </a:rPr>
              <a:t>L’ARSENAL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fr-FR" altLang="fr-FR" sz="1800" dirty="0">
                <a:latin typeface="Times New Roman" panose="02020603050405020304" pitchFamily="18" charset="0"/>
              </a:rPr>
              <a:t>Paris - 1987</a:t>
            </a:r>
          </a:p>
        </p:txBody>
      </p:sp>
      <p:cxnSp>
        <p:nvCxnSpPr>
          <p:cNvPr id="9" name="Connecteur droit 8"/>
          <p:cNvCxnSpPr/>
          <p:nvPr/>
        </p:nvCxnSpPr>
        <p:spPr>
          <a:xfrm>
            <a:off x="179512" y="548680"/>
            <a:ext cx="864235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97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250825" y="549275"/>
            <a:ext cx="8569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fr-FR" altLang="fr-FR" sz="2400">
                <a:solidFill>
                  <a:srgbClr val="A50021"/>
                </a:solidFill>
                <a:latin typeface="Times New Roman" panose="02020603050405020304" pitchFamily="18" charset="0"/>
              </a:rPr>
              <a:t>REVUES VERSUS ARCHIVES ?</a:t>
            </a: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323850" y="981075"/>
            <a:ext cx="6481763" cy="5027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fr-FR" altLang="fr-FR" sz="2400">
                <a:latin typeface="Times New Roman" panose="02020603050405020304" pitchFamily="18" charset="0"/>
              </a:rPr>
              <a:t>« </a:t>
            </a:r>
            <a:r>
              <a:rPr lang="fr-FR" altLang="fr-FR" sz="2400" i="1">
                <a:latin typeface="Times New Roman" panose="02020603050405020304" pitchFamily="18" charset="0"/>
              </a:rPr>
              <a:t>Si l’étude des archives permet d’éclairer les mécanismes d’une commande, la prise en compte de la presse architecturale introduit dans l’examen d’un projet ou d’une réalisation, un élément nouveau : l’approche critique, voire théorique de l’œuvre, perspective qui manque cruellement lorsqu’on ne possède pour tout document que quelques devis</a:t>
            </a:r>
            <a:r>
              <a:rPr lang="fr-FR" altLang="fr-FR" sz="2400">
                <a:latin typeface="Times New Roman" panose="02020603050405020304" pitchFamily="18" charset="0"/>
              </a:rPr>
              <a:t> »</a:t>
            </a:r>
          </a:p>
          <a:p>
            <a:pPr algn="r" eaLnBrk="1" hangingPunct="1"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fr-FR" altLang="fr-FR" sz="1800">
                <a:latin typeface="Times New Roman" panose="02020603050405020304" pitchFamily="18" charset="0"/>
              </a:rPr>
              <a:t>Marc Saboya</a:t>
            </a:r>
          </a:p>
        </p:txBody>
      </p:sp>
      <p:pic>
        <p:nvPicPr>
          <p:cNvPr id="15364" name="Picture 4" descr="Saboya RGA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4388" y="549275"/>
            <a:ext cx="1724025" cy="2446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56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ZoneTexte 1"/>
          <p:cNvSpPr txBox="1">
            <a:spLocks noChangeArrowheads="1"/>
          </p:cNvSpPr>
          <p:nvPr/>
        </p:nvSpPr>
        <p:spPr bwMode="auto">
          <a:xfrm>
            <a:off x="107950" y="115888"/>
            <a:ext cx="792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800">
                <a:latin typeface="Times New Roman" panose="02020603050405020304" pitchFamily="18" charset="0"/>
              </a:rPr>
              <a:t>MUSEES D’ARCHITECTURE AU XXè SIECLE</a:t>
            </a:r>
          </a:p>
        </p:txBody>
      </p:sp>
      <p:sp>
        <p:nvSpPr>
          <p:cNvPr id="50180" name="ZoneTexte 5"/>
          <p:cNvSpPr txBox="1">
            <a:spLocks noChangeArrowheads="1"/>
          </p:cNvSpPr>
          <p:nvPr/>
        </p:nvSpPr>
        <p:spPr bwMode="auto">
          <a:xfrm>
            <a:off x="107950" y="611188"/>
            <a:ext cx="792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800">
                <a:latin typeface="Times New Roman" panose="02020603050405020304" pitchFamily="18" charset="0"/>
              </a:rPr>
              <a:t>PROMOUVOIR L’ARCHITECTURE</a:t>
            </a:r>
          </a:p>
        </p:txBody>
      </p:sp>
      <p:pic>
        <p:nvPicPr>
          <p:cNvPr id="50181" name="Picture 20" descr="IMG_022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825" y="1268413"/>
            <a:ext cx="865188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2" name="Picture 23" descr="[IMG_0233.JPG]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7450" y="1268413"/>
            <a:ext cx="822325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3" name="Picture 4" descr="entrepo 25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6788" y="1277938"/>
            <a:ext cx="2832100" cy="215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4" name="Picture 5" descr="entrepo 16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9393"/>
          <a:stretch>
            <a:fillRect/>
          </a:stretch>
        </p:blipFill>
        <p:spPr bwMode="auto">
          <a:xfrm>
            <a:off x="2266950" y="1268413"/>
            <a:ext cx="3600450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5" name="ZoneTexte 4"/>
          <p:cNvSpPr txBox="1">
            <a:spLocks noChangeArrowheads="1"/>
          </p:cNvSpPr>
          <p:nvPr/>
        </p:nvSpPr>
        <p:spPr bwMode="auto">
          <a:xfrm>
            <a:off x="250825" y="2852738"/>
            <a:ext cx="17589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400">
                <a:latin typeface="Times New Roman" panose="02020603050405020304" pitchFamily="18" charset="0"/>
              </a:rPr>
              <a:t>Francine Fort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400">
                <a:latin typeface="Times New Roman" panose="02020603050405020304" pitchFamily="18" charset="0"/>
              </a:rPr>
              <a:t>Michel Jacques</a:t>
            </a:r>
          </a:p>
        </p:txBody>
      </p:sp>
      <p:sp>
        <p:nvSpPr>
          <p:cNvPr id="50186" name="ZoneTexte 11"/>
          <p:cNvSpPr txBox="1">
            <a:spLocks noChangeArrowheads="1"/>
          </p:cNvSpPr>
          <p:nvPr/>
        </p:nvSpPr>
        <p:spPr bwMode="auto">
          <a:xfrm>
            <a:off x="2266950" y="3427413"/>
            <a:ext cx="66119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800">
                <a:latin typeface="Times New Roman" panose="02020603050405020304" pitchFamily="18" charset="0"/>
              </a:rPr>
              <a:t>Arc en rêve Architecture – Bordeaux  - 1981</a:t>
            </a:r>
          </a:p>
        </p:txBody>
      </p:sp>
      <p:pic>
        <p:nvPicPr>
          <p:cNvPr id="13" name="Picture 2" descr="Entrepôts Lainé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66950" y="1277938"/>
            <a:ext cx="6611938" cy="434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Connecteur droit 10"/>
          <p:cNvCxnSpPr/>
          <p:nvPr/>
        </p:nvCxnSpPr>
        <p:spPr>
          <a:xfrm>
            <a:off x="179512" y="548680"/>
            <a:ext cx="864235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04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ZoneTexte 1"/>
          <p:cNvSpPr txBox="1">
            <a:spLocks noChangeArrowheads="1"/>
          </p:cNvSpPr>
          <p:nvPr/>
        </p:nvSpPr>
        <p:spPr bwMode="auto">
          <a:xfrm>
            <a:off x="107950" y="115888"/>
            <a:ext cx="792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800">
                <a:latin typeface="Times New Roman" panose="02020603050405020304" pitchFamily="18" charset="0"/>
              </a:rPr>
              <a:t>MUSEES D’ARCHITECTURE AU XXè SIECLE</a:t>
            </a:r>
          </a:p>
        </p:txBody>
      </p:sp>
      <p:sp>
        <p:nvSpPr>
          <p:cNvPr id="65540" name="ZoneTexte 5"/>
          <p:cNvSpPr txBox="1">
            <a:spLocks noChangeArrowheads="1"/>
          </p:cNvSpPr>
          <p:nvPr/>
        </p:nvSpPr>
        <p:spPr bwMode="auto">
          <a:xfrm>
            <a:off x="107950" y="611188"/>
            <a:ext cx="792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800">
                <a:latin typeface="Times New Roman" panose="02020603050405020304" pitchFamily="18" charset="0"/>
              </a:rPr>
              <a:t>PROMOUVOIR L’ARCHITECTURE</a:t>
            </a:r>
          </a:p>
        </p:txBody>
      </p:sp>
      <p:pic>
        <p:nvPicPr>
          <p:cNvPr id="65541" name="Picture 2" descr="http://en.rotterdam.info/data/offer/offerid639/large/2009-05t-m12-Museumwoning-Huis-Sonneveld--8073267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825" y="1227138"/>
            <a:ext cx="3384550" cy="508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2" name="ZoneTexte 4"/>
          <p:cNvSpPr txBox="1">
            <a:spLocks noChangeArrowheads="1"/>
          </p:cNvSpPr>
          <p:nvPr/>
        </p:nvSpPr>
        <p:spPr bwMode="auto">
          <a:xfrm>
            <a:off x="3635375" y="5857875"/>
            <a:ext cx="41767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400">
                <a:latin typeface="Times New Roman" panose="02020603050405020304" pitchFamily="18" charset="0"/>
              </a:rPr>
              <a:t>Brinkman &amp; Van der Vlugt, Maison Sonneveld – 1929-1932 – restaurée en 1993</a:t>
            </a:r>
          </a:p>
        </p:txBody>
      </p:sp>
      <p:pic>
        <p:nvPicPr>
          <p:cNvPr id="65543" name="Imag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6625" y="2060575"/>
            <a:ext cx="41656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4" descr="http://2.bp.blogspot.com/_j861woZhbQE/TDebTQd7rjI/AAAAAAAAAvc/z8b-hE5HhY4/s640/100_1379.JP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1975" y="1816100"/>
            <a:ext cx="4565650" cy="342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ZoneTexte 9"/>
          <p:cNvSpPr txBox="1">
            <a:spLocks noChangeArrowheads="1"/>
          </p:cNvSpPr>
          <p:nvPr/>
        </p:nvSpPr>
        <p:spPr bwMode="auto">
          <a:xfrm>
            <a:off x="4371975" y="5241925"/>
            <a:ext cx="45069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400">
                <a:latin typeface="Times New Roman" panose="02020603050405020304" pitchFamily="18" charset="0"/>
              </a:rPr>
              <a:t>Musée en plein air – </a:t>
            </a:r>
            <a:r>
              <a:rPr lang="fr-FR" altLang="fr-FR" sz="1400" i="1">
                <a:latin typeface="Times New Roman" panose="02020603050405020304" pitchFamily="18" charset="0"/>
              </a:rPr>
              <a:t>Kulturen</a:t>
            </a:r>
            <a:r>
              <a:rPr lang="fr-FR" altLang="fr-FR" sz="1400">
                <a:latin typeface="Times New Roman" panose="02020603050405020304" pitchFamily="18" charset="0"/>
              </a:rPr>
              <a:t> de Lund - 1882</a:t>
            </a:r>
          </a:p>
        </p:txBody>
      </p:sp>
      <p:cxnSp>
        <p:nvCxnSpPr>
          <p:cNvPr id="11" name="Connecteur droit 10"/>
          <p:cNvCxnSpPr/>
          <p:nvPr/>
        </p:nvCxnSpPr>
        <p:spPr>
          <a:xfrm>
            <a:off x="179512" y="548680"/>
            <a:ext cx="864235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ZoneTexte 1"/>
          <p:cNvSpPr txBox="1">
            <a:spLocks noChangeArrowheads="1"/>
          </p:cNvSpPr>
          <p:nvPr/>
        </p:nvSpPr>
        <p:spPr bwMode="auto">
          <a:xfrm>
            <a:off x="107950" y="115888"/>
            <a:ext cx="792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800">
                <a:latin typeface="Times New Roman" panose="02020603050405020304" pitchFamily="18" charset="0"/>
              </a:rPr>
              <a:t>MUSEES D’ARCHITECTURE AU XXè SIECLE</a:t>
            </a:r>
          </a:p>
        </p:txBody>
      </p:sp>
      <p:sp>
        <p:nvSpPr>
          <p:cNvPr id="66564" name="ZoneTexte 5"/>
          <p:cNvSpPr txBox="1">
            <a:spLocks noChangeArrowheads="1"/>
          </p:cNvSpPr>
          <p:nvPr/>
        </p:nvSpPr>
        <p:spPr bwMode="auto">
          <a:xfrm>
            <a:off x="107950" y="611188"/>
            <a:ext cx="792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800">
                <a:latin typeface="Times New Roman" panose="02020603050405020304" pitchFamily="18" charset="0"/>
              </a:rPr>
              <a:t>PROMOUVOIR L’ARCHITECTURE</a:t>
            </a:r>
          </a:p>
        </p:txBody>
      </p:sp>
      <p:pic>
        <p:nvPicPr>
          <p:cNvPr id="66565" name="Picture 2" descr="http://en.rotterdam.info/data/offer/offerid639/large/2009-05t-m12-Museumwoning-Huis-Sonneveld--8073267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825" y="1227138"/>
            <a:ext cx="3384550" cy="508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6" name="ZoneTexte 4"/>
          <p:cNvSpPr txBox="1">
            <a:spLocks noChangeArrowheads="1"/>
          </p:cNvSpPr>
          <p:nvPr/>
        </p:nvSpPr>
        <p:spPr bwMode="auto">
          <a:xfrm>
            <a:off x="3635375" y="5857875"/>
            <a:ext cx="41767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400">
                <a:latin typeface="Times New Roman" panose="02020603050405020304" pitchFamily="18" charset="0"/>
              </a:rPr>
              <a:t>Brinkman &amp; Van der Vlugt, Maison Sonneveld – 1929-1932 – restaurée en 1993</a:t>
            </a:r>
          </a:p>
        </p:txBody>
      </p:sp>
      <p:pic>
        <p:nvPicPr>
          <p:cNvPr id="66567" name="Imag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6625" y="2060575"/>
            <a:ext cx="41656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8" name="Picture 4" descr="http://2.bp.blogspot.com/_j861woZhbQE/TDebTQd7rjI/AAAAAAAAAvc/z8b-hE5HhY4/s640/100_1379.JP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1975" y="1816100"/>
            <a:ext cx="4565650" cy="342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://landes.foxoo.com/_internautes/0000006135/photos/ecomus%C3%A9e%20de%20la%20grande%20lande%20marqu%C3%A8ze%2016121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1975" y="1803400"/>
            <a:ext cx="4565650" cy="342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ZoneTexte 12"/>
          <p:cNvSpPr txBox="1">
            <a:spLocks noChangeArrowheads="1"/>
          </p:cNvSpPr>
          <p:nvPr/>
        </p:nvSpPr>
        <p:spPr bwMode="auto">
          <a:xfrm>
            <a:off x="4384675" y="5281613"/>
            <a:ext cx="4508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400">
                <a:latin typeface="Times New Roman" panose="02020603050405020304" pitchFamily="18" charset="0"/>
              </a:rPr>
              <a:t>Ecomusée de Marquèze – Landes</a:t>
            </a:r>
          </a:p>
        </p:txBody>
      </p:sp>
      <p:cxnSp>
        <p:nvCxnSpPr>
          <p:cNvPr id="11" name="Connecteur droit 10"/>
          <p:cNvCxnSpPr/>
          <p:nvPr/>
        </p:nvCxnSpPr>
        <p:spPr>
          <a:xfrm>
            <a:off x="179512" y="548680"/>
            <a:ext cx="864235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ZoneTexte 1"/>
          <p:cNvSpPr txBox="1">
            <a:spLocks noChangeArrowheads="1"/>
          </p:cNvSpPr>
          <p:nvPr/>
        </p:nvSpPr>
        <p:spPr bwMode="auto">
          <a:xfrm>
            <a:off x="107950" y="115888"/>
            <a:ext cx="792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800">
                <a:latin typeface="Times New Roman" panose="02020603050405020304" pitchFamily="18" charset="0"/>
              </a:rPr>
              <a:t>MUSEES D’ARCHITECTURE AU XXè SIECLE</a:t>
            </a:r>
          </a:p>
        </p:txBody>
      </p:sp>
      <p:sp>
        <p:nvSpPr>
          <p:cNvPr id="67588" name="ZoneTexte 5"/>
          <p:cNvSpPr txBox="1">
            <a:spLocks noChangeArrowheads="1"/>
          </p:cNvSpPr>
          <p:nvPr/>
        </p:nvSpPr>
        <p:spPr bwMode="auto">
          <a:xfrm>
            <a:off x="107950" y="611188"/>
            <a:ext cx="792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800">
                <a:latin typeface="Times New Roman" panose="02020603050405020304" pitchFamily="18" charset="0"/>
              </a:rPr>
              <a:t>PROMOUVOIR L’ARCHITECTURE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4572000" y="692150"/>
            <a:ext cx="4306888" cy="5553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lvl="1" eaLnBrk="1" hangingPunct="1">
              <a:lnSpc>
                <a:spcPct val="150000"/>
              </a:lnSpc>
              <a:buFontTx/>
              <a:buAutoNum type="arabicPlain" startAt="2000"/>
              <a:tabLst>
                <a:tab pos="723900" algn="l"/>
              </a:tabLst>
              <a:defRPr/>
            </a:pPr>
            <a:r>
              <a:rPr lang="fr-FR" sz="1400" dirty="0"/>
              <a:t> 	Espagne: Museum </a:t>
            </a:r>
            <a:r>
              <a:rPr lang="fr-FR" sz="1400" dirty="0" err="1"/>
              <a:t>Cemento</a:t>
            </a:r>
            <a:r>
              <a:rPr lang="fr-FR" sz="1400" dirty="0"/>
              <a:t> </a:t>
            </a:r>
            <a:r>
              <a:rPr lang="fr-FR" sz="1400" dirty="0" err="1"/>
              <a:t>Rezola</a:t>
            </a:r>
            <a:endParaRPr lang="fr-FR" sz="1400" dirty="0"/>
          </a:p>
          <a:p>
            <a:pPr marL="0" lvl="1" eaLnBrk="1" hangingPunct="1">
              <a:lnSpc>
                <a:spcPct val="150000"/>
              </a:lnSpc>
              <a:buFontTx/>
              <a:buAutoNum type="arabicPlain" startAt="2000"/>
              <a:tabLst>
                <a:tab pos="723900" algn="l"/>
              </a:tabLst>
              <a:defRPr/>
            </a:pPr>
            <a:r>
              <a:rPr lang="fr-FR" sz="1400" dirty="0"/>
              <a:t> 	Turquie : </a:t>
            </a:r>
            <a:r>
              <a:rPr lang="fr-FR" sz="1400" dirty="0" err="1"/>
              <a:t>Arkitera</a:t>
            </a:r>
            <a:r>
              <a:rPr lang="fr-FR" sz="1400" dirty="0"/>
              <a:t> Architecture Center </a:t>
            </a:r>
          </a:p>
          <a:p>
            <a:pPr marL="723900" lvl="1" indent="-723900" eaLnBrk="1" hangingPunct="1">
              <a:lnSpc>
                <a:spcPct val="150000"/>
              </a:lnSpc>
              <a:buFontTx/>
              <a:buAutoNum type="arabicPlain" startAt="2000"/>
              <a:tabLst>
                <a:tab pos="723900" algn="l"/>
              </a:tabLst>
              <a:defRPr/>
            </a:pPr>
            <a:r>
              <a:rPr lang="fr-FR" sz="1400" dirty="0"/>
              <a:t>Tchécoslovaquie : SPOK – association for Ostrava culture</a:t>
            </a:r>
          </a:p>
          <a:p>
            <a:pPr marL="723900" indent="-723900" eaLnBrk="1" hangingPunct="1">
              <a:lnSpc>
                <a:spcPct val="150000"/>
              </a:lnSpc>
              <a:buFontTx/>
              <a:buAutoNum type="arabicPlain" startAt="2001"/>
              <a:tabLst>
                <a:tab pos="723900" algn="l"/>
              </a:tabLst>
              <a:defRPr/>
            </a:pPr>
            <a:r>
              <a:rPr lang="en-US" sz="1400" dirty="0"/>
              <a:t> EU:  A + D Architecture and Design Museum</a:t>
            </a:r>
          </a:p>
          <a:p>
            <a:pPr eaLnBrk="1" hangingPunct="1">
              <a:lnSpc>
                <a:spcPct val="150000"/>
              </a:lnSpc>
              <a:tabLst>
                <a:tab pos="723900" algn="l"/>
              </a:tabLst>
              <a:defRPr/>
            </a:pPr>
            <a:r>
              <a:rPr lang="fr-FR" sz="1400" dirty="0"/>
              <a:t>2003 	Autriche : VAI </a:t>
            </a:r>
            <a:r>
              <a:rPr lang="fr-FR" sz="1400" dirty="0" err="1"/>
              <a:t>Vorarlberger</a:t>
            </a:r>
            <a:r>
              <a:rPr lang="fr-FR" sz="1400" dirty="0"/>
              <a:t> </a:t>
            </a:r>
            <a:r>
              <a:rPr lang="fr-FR" sz="1400" dirty="0" err="1"/>
              <a:t>Architektur</a:t>
            </a:r>
            <a:r>
              <a:rPr lang="fr-FR" sz="1400" dirty="0"/>
              <a:t> </a:t>
            </a:r>
          </a:p>
          <a:p>
            <a:pPr eaLnBrk="1" hangingPunct="1">
              <a:lnSpc>
                <a:spcPct val="150000"/>
              </a:lnSpc>
              <a:tabLst>
                <a:tab pos="723900" algn="l"/>
              </a:tabLst>
              <a:defRPr/>
            </a:pPr>
            <a:r>
              <a:rPr lang="fr-FR" sz="1400" dirty="0"/>
              <a:t>2003	Anvers : Centre for </a:t>
            </a:r>
            <a:r>
              <a:rPr lang="fr-FR" sz="1400" dirty="0" err="1"/>
              <a:t>Flemish</a:t>
            </a:r>
            <a:r>
              <a:rPr lang="fr-FR" sz="1400" dirty="0"/>
              <a:t> Architectural ives</a:t>
            </a:r>
          </a:p>
          <a:p>
            <a:pPr marL="723900" indent="-723900" eaLnBrk="1" hangingPunct="1">
              <a:lnSpc>
                <a:spcPct val="150000"/>
              </a:lnSpc>
              <a:buFontTx/>
              <a:buAutoNum type="arabicPlain" startAt="2005"/>
              <a:tabLst>
                <a:tab pos="723900" algn="l"/>
              </a:tabLst>
              <a:defRPr/>
            </a:pPr>
            <a:r>
              <a:rPr lang="en-US" sz="1400" dirty="0" err="1"/>
              <a:t>Australie</a:t>
            </a:r>
            <a:r>
              <a:rPr lang="en-US" sz="1400" dirty="0"/>
              <a:t>  : Architecture Museum University of South Australia </a:t>
            </a:r>
          </a:p>
          <a:p>
            <a:pPr marL="723900" indent="-723900" eaLnBrk="1" hangingPunct="1">
              <a:lnSpc>
                <a:spcPct val="150000"/>
              </a:lnSpc>
              <a:buFontTx/>
              <a:buAutoNum type="arabicPlain" startAt="2005"/>
              <a:tabLst>
                <a:tab pos="723900" algn="l"/>
              </a:tabLst>
              <a:defRPr/>
            </a:pPr>
            <a:r>
              <a:rPr lang="en-US" sz="1400" dirty="0"/>
              <a:t>Gelsenkirchen : MAI Museum </a:t>
            </a:r>
            <a:r>
              <a:rPr lang="en-US" sz="1400" dirty="0" err="1"/>
              <a:t>für</a:t>
            </a:r>
            <a:r>
              <a:rPr lang="en-US" sz="1400" dirty="0"/>
              <a:t> </a:t>
            </a:r>
            <a:r>
              <a:rPr lang="en-US" sz="1400" dirty="0" err="1"/>
              <a:t>Architektur</a:t>
            </a:r>
            <a:r>
              <a:rPr lang="en-US" sz="1400" dirty="0"/>
              <a:t> und </a:t>
            </a:r>
            <a:r>
              <a:rPr lang="en-US" sz="1400" dirty="0" err="1"/>
              <a:t>Ingenieurkunst</a:t>
            </a:r>
            <a:r>
              <a:rPr lang="en-US" sz="1400" dirty="0"/>
              <a:t> </a:t>
            </a:r>
          </a:p>
          <a:p>
            <a:pPr eaLnBrk="1" hangingPunct="1">
              <a:lnSpc>
                <a:spcPct val="150000"/>
              </a:lnSpc>
              <a:tabLst>
                <a:tab pos="723900" algn="l"/>
              </a:tabLst>
              <a:defRPr/>
            </a:pPr>
            <a:r>
              <a:rPr lang="fr-FR" sz="1400" dirty="0"/>
              <a:t>2005	Vienne : </a:t>
            </a:r>
            <a:r>
              <a:rPr lang="fr-FR" sz="1400" dirty="0" err="1"/>
              <a:t>Archiv</a:t>
            </a:r>
            <a:r>
              <a:rPr lang="fr-FR" sz="1400" dirty="0"/>
              <a:t> </a:t>
            </a:r>
            <a:r>
              <a:rPr lang="fr-FR" sz="1400" dirty="0" err="1"/>
              <a:t>für</a:t>
            </a:r>
            <a:r>
              <a:rPr lang="fr-FR" sz="1400" dirty="0"/>
              <a:t> </a:t>
            </a:r>
            <a:r>
              <a:rPr lang="fr-FR" sz="1400" dirty="0" err="1"/>
              <a:t>Baukunst</a:t>
            </a:r>
            <a:r>
              <a:rPr lang="fr-FR" sz="1400" dirty="0"/>
              <a:t> </a:t>
            </a:r>
            <a:br>
              <a:rPr lang="fr-FR" sz="1400" dirty="0"/>
            </a:br>
            <a:r>
              <a:rPr lang="fr-FR" sz="1400" dirty="0"/>
              <a:t>2007	Paris : Cité de l’architecture et du patrimoine</a:t>
            </a:r>
          </a:p>
          <a:p>
            <a:pPr eaLnBrk="1" hangingPunct="1">
              <a:lnSpc>
                <a:spcPct val="150000"/>
              </a:lnSpc>
              <a:tabLst>
                <a:tab pos="723900" algn="l"/>
              </a:tabLst>
              <a:defRPr/>
            </a:pPr>
            <a:r>
              <a:rPr lang="en-US" sz="1400" dirty="0"/>
              <a:t>2007	</a:t>
            </a:r>
            <a:r>
              <a:rPr lang="en-US" sz="1400" dirty="0" err="1"/>
              <a:t>Australie</a:t>
            </a:r>
            <a:r>
              <a:rPr lang="en-US" sz="1400" dirty="0"/>
              <a:t> : RMIT Design Archives</a:t>
            </a:r>
            <a:endParaRPr lang="fr-FR" sz="1400" dirty="0"/>
          </a:p>
          <a:p>
            <a:pPr marL="723900" indent="-723900" eaLnBrk="1" hangingPunct="1">
              <a:lnSpc>
                <a:spcPct val="150000"/>
              </a:lnSpc>
              <a:tabLst>
                <a:tab pos="723900" algn="l"/>
              </a:tabLst>
              <a:defRPr/>
            </a:pPr>
            <a:r>
              <a:rPr lang="en-US" sz="1400" dirty="0"/>
              <a:t>2007	EU: NY - Richard Meier &amp; Partners Architects Model Museum</a:t>
            </a:r>
            <a:endParaRPr lang="fr-FR" sz="1400" dirty="0"/>
          </a:p>
          <a:p>
            <a:pPr eaLnBrk="1" hangingPunct="1">
              <a:lnSpc>
                <a:spcPct val="150000"/>
              </a:lnSpc>
              <a:tabLst>
                <a:tab pos="723900" algn="l"/>
              </a:tabLst>
              <a:defRPr/>
            </a:pPr>
            <a:r>
              <a:rPr lang="en-US" sz="1400" dirty="0"/>
              <a:t>2009	Rome : </a:t>
            </a:r>
            <a:r>
              <a:rPr lang="it-IT" sz="1400" dirty="0"/>
              <a:t>MAXXI Architettura</a:t>
            </a:r>
            <a:endParaRPr lang="fr-FR" sz="1400" dirty="0"/>
          </a:p>
        </p:txBody>
      </p:sp>
      <p:pic>
        <p:nvPicPr>
          <p:cNvPr id="2050" name="Picture 2" descr="http://www.romainunclick.it/images/stories/maxxi-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0025" y="1268413"/>
            <a:ext cx="4335463" cy="200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http://static.dezeen.com/uploads/2009/11/dzn_MAXXI-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825" y="3429000"/>
            <a:ext cx="4321175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>
            <a:spLocks noChangeArrowheads="1"/>
          </p:cNvSpPr>
          <p:nvPr/>
        </p:nvSpPr>
        <p:spPr bwMode="auto">
          <a:xfrm>
            <a:off x="250825" y="6286500"/>
            <a:ext cx="42846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400">
                <a:latin typeface="Times New Roman" panose="02020603050405020304" pitchFamily="18" charset="0"/>
              </a:rPr>
              <a:t>Zaha Hadid, architecte</a:t>
            </a:r>
          </a:p>
        </p:txBody>
      </p:sp>
      <p:cxnSp>
        <p:nvCxnSpPr>
          <p:cNvPr id="9" name="Connecteur droit 8"/>
          <p:cNvCxnSpPr/>
          <p:nvPr/>
        </p:nvCxnSpPr>
        <p:spPr>
          <a:xfrm>
            <a:off x="179512" y="548680"/>
            <a:ext cx="864235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75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ZoneTexte 1"/>
          <p:cNvSpPr txBox="1">
            <a:spLocks noChangeArrowheads="1"/>
          </p:cNvSpPr>
          <p:nvPr/>
        </p:nvSpPr>
        <p:spPr bwMode="auto">
          <a:xfrm>
            <a:off x="107950" y="115888"/>
            <a:ext cx="792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800">
                <a:latin typeface="Times New Roman" panose="02020603050405020304" pitchFamily="18" charset="0"/>
              </a:rPr>
              <a:t>MUSEES D’ARCHITECTURE AU XXè SIECLE</a:t>
            </a:r>
          </a:p>
        </p:txBody>
      </p:sp>
      <p:sp>
        <p:nvSpPr>
          <p:cNvPr id="68612" name="ZoneTexte 5"/>
          <p:cNvSpPr txBox="1">
            <a:spLocks noChangeArrowheads="1"/>
          </p:cNvSpPr>
          <p:nvPr/>
        </p:nvSpPr>
        <p:spPr bwMode="auto">
          <a:xfrm>
            <a:off x="107950" y="611188"/>
            <a:ext cx="1943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800">
                <a:latin typeface="Times New Roman" panose="02020603050405020304" pitchFamily="18" charset="0"/>
              </a:rPr>
              <a:t>MUSEE VIRTUEL</a:t>
            </a:r>
          </a:p>
        </p:txBody>
      </p:sp>
      <p:pic>
        <p:nvPicPr>
          <p:cNvPr id="68613" name="Picture 5" descr="http://www.archmuseum.org/Images/MasterPage/en-logo.jp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6375" y="1285875"/>
            <a:ext cx="1709738" cy="207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4" name="Picture 6" descr="http://www.archmuseum.org/Images/MasterPage/en-galeri.jp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788" y="6092825"/>
            <a:ext cx="1709737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5" name="Picture 7" descr="http://www.archmuseum.org/Images/MasterPage/en-koleksiyon.jp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788" y="5805488"/>
            <a:ext cx="1709737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6" name="Picture 8" descr="http://www.archmuseum.org/Images/MasterPage/en-muzeler.jp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788" y="5516563"/>
            <a:ext cx="1709737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7" name="Picture 9" descr="http://www.archmuseum.org/Images/MasterPage/en-kitaplik.jp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788" y="5229225"/>
            <a:ext cx="1709737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8" name="Picture 10" descr="http://www.archmuseum.org/Images/MasterPage/en-muzedostlari.jp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788" y="4941888"/>
            <a:ext cx="1709737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9" name="Picture 11" descr="http://www.archmuseum.org/Images/MasterPage/en-basinodasi.jp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788" y="4365625"/>
            <a:ext cx="1709737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20" name="Picture 12" descr="http://www.archmuseum.org/Images/MasterPage/en-ayrintiliarama.jp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788" y="4652963"/>
            <a:ext cx="1709737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21" name="Picture 13" descr="http://www.archmuseum.org/Images/Logo/unesco_logo.gif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6375" y="3429000"/>
            <a:ext cx="1709738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22" name="Picture 22" descr="http://www.archmuseum.org/koleksiyon/imajlar/33/ahsap_isleri_kare.jp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1413" y="1263650"/>
            <a:ext cx="280987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23" name="Picture 24" descr="http://www.archmuseum.org/resimler/sahaf/function%20of%20form.jp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8550" y="4221163"/>
            <a:ext cx="1530350" cy="207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24" name="ZoneTexte 6"/>
          <p:cNvSpPr txBox="1">
            <a:spLocks noChangeArrowheads="1"/>
          </p:cNvSpPr>
          <p:nvPr/>
        </p:nvSpPr>
        <p:spPr bwMode="auto">
          <a:xfrm>
            <a:off x="5219700" y="1158875"/>
            <a:ext cx="3443288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fr-FR" sz="1800" dirty="0">
                <a:latin typeface="Times New Roman" panose="02020603050405020304" pitchFamily="18" charset="0"/>
                <a:hlinkClick r:id="rId27" action="ppaction://hlinkfile"/>
              </a:rPr>
              <a:t>WOOD WORKS</a:t>
            </a:r>
            <a:r>
              <a:rPr lang="en-US" altLang="fr-FR" sz="1800" dirty="0">
                <a:latin typeface="Times New Roman" panose="02020603050405020304" pitchFamily="18" charset="0"/>
              </a:rPr>
              <a:t> </a:t>
            </a:r>
            <a:br>
              <a:rPr lang="en-US" altLang="fr-FR" sz="1800" dirty="0">
                <a:latin typeface="Times New Roman" panose="02020603050405020304" pitchFamily="18" charset="0"/>
              </a:rPr>
            </a:br>
            <a:r>
              <a:rPr lang="en-US" altLang="fr-FR" sz="1800" dirty="0">
                <a:latin typeface="Times New Roman" panose="02020603050405020304" pitchFamily="18" charset="0"/>
              </a:rPr>
              <a:t>"Wood Works" exhibition includes examples from The Wood </a:t>
            </a:r>
            <a:r>
              <a:rPr lang="en-US" altLang="fr-FR" sz="1800" dirty="0" err="1">
                <a:latin typeface="Times New Roman" panose="02020603050405020304" pitchFamily="18" charset="0"/>
              </a:rPr>
              <a:t>Programme</a:t>
            </a:r>
            <a:r>
              <a:rPr lang="en-US" altLang="fr-FR" sz="1800" dirty="0">
                <a:latin typeface="Times New Roman" panose="02020603050405020304" pitchFamily="18" charset="0"/>
              </a:rPr>
              <a:t> of Aalto University School of Architecture</a:t>
            </a:r>
            <a:endParaRPr lang="fr-FR" altLang="fr-FR" sz="1800" dirty="0">
              <a:latin typeface="Times New Roman" panose="02020603050405020304" pitchFamily="18" charset="0"/>
            </a:endParaRPr>
          </a:p>
        </p:txBody>
      </p:sp>
      <p:sp>
        <p:nvSpPr>
          <p:cNvPr id="68625" name="ZoneTexte 7"/>
          <p:cNvSpPr txBox="1">
            <a:spLocks noChangeArrowheads="1"/>
          </p:cNvSpPr>
          <p:nvPr/>
        </p:nvSpPr>
        <p:spPr bwMode="auto">
          <a:xfrm>
            <a:off x="3930650" y="4645025"/>
            <a:ext cx="446405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fr-FR" sz="1800">
                <a:latin typeface="Times New Roman" panose="02020603050405020304" pitchFamily="18" charset="0"/>
                <a:hlinkClick r:id="rId28" action="ppaction://hlinkfile"/>
              </a:rPr>
              <a:t>The Function of Form</a:t>
            </a:r>
            <a:r>
              <a:rPr lang="en-US" altLang="fr-FR" sz="1800">
                <a:latin typeface="Times New Roman" panose="02020603050405020304" pitchFamily="18" charset="0"/>
              </a:rPr>
              <a:t> </a:t>
            </a:r>
            <a:br>
              <a:rPr lang="en-US" altLang="fr-FR" sz="1800">
                <a:latin typeface="Times New Roman" panose="02020603050405020304" pitchFamily="18" charset="0"/>
              </a:rPr>
            </a:br>
            <a:r>
              <a:rPr lang="en-US" altLang="fr-FR" sz="1800">
                <a:latin typeface="Times New Roman" panose="02020603050405020304" pitchFamily="18" charset="0"/>
              </a:rPr>
              <a:t>In The Function of Form, internationally acclaimed architect, Farshid Moussavi, provides a provocative critique of the historically opposing relationship between function and form ... </a:t>
            </a:r>
            <a:endParaRPr lang="fr-FR" altLang="fr-FR" sz="1800">
              <a:latin typeface="Times New Roman" panose="02020603050405020304" pitchFamily="18" charset="0"/>
            </a:endParaRPr>
          </a:p>
        </p:txBody>
      </p:sp>
      <p:sp>
        <p:nvSpPr>
          <p:cNvPr id="68626" name="ZoneTexte 8"/>
          <p:cNvSpPr txBox="1">
            <a:spLocks noChangeArrowheads="1"/>
          </p:cNvSpPr>
          <p:nvPr/>
        </p:nvSpPr>
        <p:spPr bwMode="auto">
          <a:xfrm>
            <a:off x="2339975" y="611188"/>
            <a:ext cx="6467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fr-FR" sz="2400" dirty="0">
                <a:latin typeface="Times New Roman" panose="02020603050405020304" pitchFamily="18" charset="0"/>
              </a:rPr>
              <a:t>http://www.archmuseum.org/Main/Default.aspx</a:t>
            </a:r>
            <a:endParaRPr lang="fr-FR" altLang="fr-FR" sz="2400" dirty="0">
              <a:latin typeface="Times New Roman" panose="02020603050405020304" pitchFamily="18" charset="0"/>
            </a:endParaRPr>
          </a:p>
        </p:txBody>
      </p:sp>
      <p:cxnSp>
        <p:nvCxnSpPr>
          <p:cNvPr id="32" name="Connecteur droit 31"/>
          <p:cNvCxnSpPr/>
          <p:nvPr/>
        </p:nvCxnSpPr>
        <p:spPr>
          <a:xfrm>
            <a:off x="179512" y="548680"/>
            <a:ext cx="864235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ontrols>
      <mc:AlternateContent xmlns:mc="http://schemas.openxmlformats.org/markup-compatibility/2006">
        <mc:Choice xmlns:v="urn:schemas-microsoft-com:vml" Requires="v">
          <p:control spid="69641" name="DefaultOcx" r:id="rId2" imgW="914400" imgH="228600"/>
        </mc:Choice>
        <mc:Fallback>
          <p:control name="DefaultOcx" r:id="rId2" imgW="914400" imgH="228600">
            <p:pic>
              <p:nvPicPr>
                <p:cNvPr id="68627" name="DefaultOcx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29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914400" cy="228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69642" name="HTMLHidden1" r:id="rId3" imgW="914400" imgH="228600"/>
        </mc:Choice>
        <mc:Fallback>
          <p:control name="HTMLHidden1" r:id="rId3" imgW="914400" imgH="228600">
            <p:pic>
              <p:nvPicPr>
                <p:cNvPr id="68628" name="HTMLHidden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29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914400" cy="228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69643" name="HTMLHidden2" r:id="rId4" imgW="914400" imgH="228600"/>
        </mc:Choice>
        <mc:Fallback>
          <p:control name="HTMLHidden2" r:id="rId4" imgW="914400" imgH="228600">
            <p:pic>
              <p:nvPicPr>
                <p:cNvPr id="68629" name="HTMLHidden2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30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914400" cy="228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69644" name="HTMLHidden3" r:id="rId5" imgW="914400" imgH="228600"/>
        </mc:Choice>
        <mc:Fallback>
          <p:control name="HTMLHidden3" r:id="rId5" imgW="914400" imgH="228600">
            <p:pic>
              <p:nvPicPr>
                <p:cNvPr id="68630" name="HTMLHidden3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31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914400" cy="228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69645" name="HTMLHidden4" r:id="rId6" imgW="914400" imgH="228600"/>
        </mc:Choice>
        <mc:Fallback>
          <p:control name="HTMLHidden4" r:id="rId6" imgW="914400" imgH="228600">
            <p:pic>
              <p:nvPicPr>
                <p:cNvPr id="68631" name="HTMLHidden4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32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914400" cy="228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69646" name="HTMLHidden5" r:id="rId7" imgW="914400" imgH="228600"/>
        </mc:Choice>
        <mc:Fallback>
          <p:control name="HTMLHidden5" r:id="rId7" imgW="914400" imgH="228600">
            <p:pic>
              <p:nvPicPr>
                <p:cNvPr id="68632" name="HTMLHidden5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33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914400" cy="228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69647" name="HTMLHidden6" r:id="rId8" imgW="914400" imgH="228600"/>
        </mc:Choice>
        <mc:Fallback>
          <p:control name="HTMLHidden6" r:id="rId8" imgW="914400" imgH="228600">
            <p:pic>
              <p:nvPicPr>
                <p:cNvPr id="68633" name="HTMLHidden6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34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914400" cy="228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69648" name="HTMLHidden7" r:id="rId9" imgW="914400" imgH="228600"/>
        </mc:Choice>
        <mc:Fallback>
          <p:control name="HTMLHidden7" r:id="rId9" imgW="914400" imgH="228600">
            <p:pic>
              <p:nvPicPr>
                <p:cNvPr id="68634" name="HTMLHidden7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35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914400" cy="228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69649" name="HTMLHidden8" r:id="rId10" imgW="914400" imgH="228600"/>
        </mc:Choice>
        <mc:Fallback>
          <p:control name="HTMLHidden8" r:id="rId10" imgW="914400" imgH="228600">
            <p:pic>
              <p:nvPicPr>
                <p:cNvPr id="68635" name="HTMLHidden8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36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914400" cy="228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69650" name="HTMLHidden9" r:id="rId11" imgW="914400" imgH="228600"/>
        </mc:Choice>
        <mc:Fallback>
          <p:control name="HTMLHidden9" r:id="rId11" imgW="914400" imgH="228600">
            <p:pic>
              <p:nvPicPr>
                <p:cNvPr id="68636" name="HTMLHidden9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37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914400" cy="228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69651" name="HTMLHidden10" r:id="rId12" imgW="914400" imgH="228600"/>
        </mc:Choice>
        <mc:Fallback>
          <p:control name="HTMLHidden10" r:id="rId12" imgW="914400" imgH="228600">
            <p:pic>
              <p:nvPicPr>
                <p:cNvPr id="68637" name="HTMLHidden10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38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914400" cy="228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69652" name="HTMLHidden11" r:id="rId13" imgW="914400" imgH="228600"/>
        </mc:Choice>
        <mc:Fallback>
          <p:control name="HTMLHidden11" r:id="rId13" imgW="914400" imgH="228600">
            <p:pic>
              <p:nvPicPr>
                <p:cNvPr id="68638" name="HTMLHidden1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39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914400" cy="228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69653" name="HTMLHidden12" r:id="rId14" imgW="914400" imgH="228600"/>
        </mc:Choice>
        <mc:Fallback>
          <p:control name="HTMLHidden12" r:id="rId14" imgW="914400" imgH="228600">
            <p:pic>
              <p:nvPicPr>
                <p:cNvPr id="68639" name="HTMLHidden12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29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914400" cy="228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ZoneTexte 1"/>
          <p:cNvSpPr txBox="1">
            <a:spLocks noChangeArrowheads="1"/>
          </p:cNvSpPr>
          <p:nvPr/>
        </p:nvSpPr>
        <p:spPr bwMode="auto">
          <a:xfrm>
            <a:off x="107950" y="115888"/>
            <a:ext cx="792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800">
                <a:latin typeface="Times New Roman" panose="02020603050405020304" pitchFamily="18" charset="0"/>
              </a:rPr>
              <a:t>MUSEES D’ARCHITECTURE AU XXè SIECLE</a:t>
            </a:r>
          </a:p>
        </p:txBody>
      </p:sp>
      <p:sp>
        <p:nvSpPr>
          <p:cNvPr id="69636" name="ZoneTexte 5"/>
          <p:cNvSpPr txBox="1">
            <a:spLocks noChangeArrowheads="1"/>
          </p:cNvSpPr>
          <p:nvPr/>
        </p:nvSpPr>
        <p:spPr bwMode="auto">
          <a:xfrm>
            <a:off x="107950" y="611188"/>
            <a:ext cx="792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800">
                <a:latin typeface="Times New Roman" panose="02020603050405020304" pitchFamily="18" charset="0"/>
              </a:rPr>
              <a:t>PROMOUVOIR L’ARCHITECTURE</a:t>
            </a:r>
          </a:p>
        </p:txBody>
      </p:sp>
      <p:grpSp>
        <p:nvGrpSpPr>
          <p:cNvPr id="69637" name="Group 8"/>
          <p:cNvGrpSpPr>
            <a:grpSpLocks/>
          </p:cNvGrpSpPr>
          <p:nvPr/>
        </p:nvGrpSpPr>
        <p:grpSpPr bwMode="auto">
          <a:xfrm>
            <a:off x="179388" y="1052513"/>
            <a:ext cx="8713787" cy="792162"/>
            <a:chOff x="0" y="0"/>
            <a:chExt cx="5820" cy="450"/>
          </a:xfrm>
        </p:grpSpPr>
        <p:pic>
          <p:nvPicPr>
            <p:cNvPr id="69641" name="Picture 9" descr="http://www.citechaillot.fr/ressources/expositions_virtuelles/prost/images/OUVERTURE/banniere-haut-ouvertureter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820" cy="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642" name="Freeform 10">
              <a:hlinkClick r:id="rId3"/>
            </p:cNvPr>
            <p:cNvSpPr>
              <a:spLocks/>
            </p:cNvSpPr>
            <p:nvPr/>
          </p:nvSpPr>
          <p:spPr bwMode="auto">
            <a:xfrm>
              <a:off x="0" y="0"/>
              <a:ext cx="1" cy="444"/>
            </a:xfrm>
            <a:custGeom>
              <a:avLst/>
              <a:gdLst>
                <a:gd name="T0" fmla="*/ 1380 w 1"/>
                <a:gd name="T1" fmla="*/ 444 h 444"/>
                <a:gd name="T2" fmla="*/ 1374 w 1"/>
                <a:gd name="T3" fmla="*/ 0 h 444"/>
                <a:gd name="T4" fmla="*/ 0 w 1"/>
                <a:gd name="T5" fmla="*/ 0 h 444"/>
                <a:gd name="T6" fmla="*/ 0 w 1"/>
                <a:gd name="T7" fmla="*/ 444 h 444"/>
                <a:gd name="T8" fmla="*/ 1380 w 1"/>
                <a:gd name="T9" fmla="*/ 444 h 4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444">
                  <a:moveTo>
                    <a:pt x="1380" y="444"/>
                  </a:moveTo>
                  <a:lnTo>
                    <a:pt x="1374" y="0"/>
                  </a:lnTo>
                  <a:lnTo>
                    <a:pt x="0" y="0"/>
                  </a:lnTo>
                  <a:lnTo>
                    <a:pt x="0" y="444"/>
                  </a:lnTo>
                  <a:lnTo>
                    <a:pt x="1380" y="44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pic>
        <p:nvPicPr>
          <p:cNvPr id="69638" name="Picture 13" descr="http://www.citechaillot.fr/ressources/expositions_virtuelles/prost/images/DOCUMENTS/00-CHAPITRES/CHAPITRE-03/GRANDES/0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388" y="1844675"/>
            <a:ext cx="5976937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6156325" y="1052513"/>
            <a:ext cx="2736850" cy="507365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/>
          </a:p>
        </p:txBody>
      </p:sp>
      <p:sp>
        <p:nvSpPr>
          <p:cNvPr id="69640" name="ZoneTexte 15"/>
          <p:cNvSpPr txBox="1">
            <a:spLocks noChangeArrowheads="1"/>
          </p:cNvSpPr>
          <p:nvPr/>
        </p:nvSpPr>
        <p:spPr bwMode="auto">
          <a:xfrm>
            <a:off x="6156325" y="1747838"/>
            <a:ext cx="2578100" cy="218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>
                <a:latin typeface="Times New Roman" panose="02020603050405020304" pitchFamily="18" charset="0"/>
              </a:rPr>
              <a:t>HENRI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>
                <a:latin typeface="Times New Roman" panose="02020603050405020304" pitchFamily="18" charset="0"/>
              </a:rPr>
              <a:t>PROST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800">
                <a:latin typeface="Times New Roman" panose="02020603050405020304" pitchFamily="18" charset="0"/>
              </a:rPr>
              <a:t>ET LE  PLAN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800">
                <a:latin typeface="Times New Roman" panose="02020603050405020304" pitchFamily="18" charset="0"/>
              </a:rPr>
              <a:t>DIRECTEUR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600">
                <a:latin typeface="Times New Roman" panose="02020603050405020304" pitchFamily="18" charset="0"/>
              </a:rPr>
              <a:t>D’ISTAMBUL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800">
                <a:latin typeface="Times New Roman" panose="02020603050405020304" pitchFamily="18" charset="0"/>
              </a:rPr>
              <a:t>1936-1951</a:t>
            </a:r>
          </a:p>
        </p:txBody>
      </p:sp>
      <p:cxnSp>
        <p:nvCxnSpPr>
          <p:cNvPr id="11" name="Connecteur droit 10"/>
          <p:cNvCxnSpPr/>
          <p:nvPr/>
        </p:nvCxnSpPr>
        <p:spPr>
          <a:xfrm>
            <a:off x="179512" y="548680"/>
            <a:ext cx="864235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ext Box 2"/>
          <p:cNvSpPr txBox="1">
            <a:spLocks noChangeArrowheads="1"/>
          </p:cNvSpPr>
          <p:nvPr/>
        </p:nvSpPr>
        <p:spPr bwMode="auto">
          <a:xfrm>
            <a:off x="107950" y="549275"/>
            <a:ext cx="8569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fr-FR" altLang="fr-FR" sz="2400">
                <a:solidFill>
                  <a:srgbClr val="A50021"/>
                </a:solidFill>
                <a:latin typeface="Times New Roman" panose="02020603050405020304" pitchFamily="18" charset="0"/>
              </a:rPr>
              <a:t>LES OUTILS DE RECHERCHE</a:t>
            </a:r>
          </a:p>
        </p:txBody>
      </p:sp>
      <p:pic>
        <p:nvPicPr>
          <p:cNvPr id="76803" name="Picture 3" descr="Chirié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825" y="1268413"/>
            <a:ext cx="2419350" cy="3529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9508" name="Picture 4" descr="Inventaire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2138" y="1268413"/>
            <a:ext cx="2655887" cy="3529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9509" name="Picture 5" descr="Guide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7750" y="1268413"/>
            <a:ext cx="2765425" cy="3529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ext Box 2"/>
          <p:cNvSpPr txBox="1">
            <a:spLocks noChangeArrowheads="1"/>
          </p:cNvSpPr>
          <p:nvPr/>
        </p:nvSpPr>
        <p:spPr bwMode="auto">
          <a:xfrm>
            <a:off x="611188" y="1916113"/>
            <a:ext cx="79216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fr-FR" altLang="fr-FR" sz="3600">
                <a:solidFill>
                  <a:srgbClr val="A50021"/>
                </a:solidFill>
                <a:latin typeface="Times New Roman" panose="02020603050405020304" pitchFamily="18" charset="0"/>
              </a:rPr>
              <a:t>LES BASES DE DONNEES</a:t>
            </a:r>
            <a:endParaRPr lang="fr-FR" altLang="fr-FR" sz="2400">
              <a:solidFill>
                <a:srgbClr val="A5002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78851" name="Picture 3" descr="Logo patrimoine XXème-gris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538" y="5600700"/>
            <a:ext cx="735012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4" descr="Bases culture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72225" y="1268413"/>
            <a:ext cx="2519363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5" name="Text Box 5"/>
          <p:cNvSpPr txBox="1">
            <a:spLocks noChangeArrowheads="1"/>
          </p:cNvSpPr>
          <p:nvPr/>
        </p:nvSpPr>
        <p:spPr bwMode="auto">
          <a:xfrm>
            <a:off x="107950" y="549275"/>
            <a:ext cx="8569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fr-FR" altLang="fr-FR" sz="2400">
                <a:solidFill>
                  <a:srgbClr val="A50021"/>
                </a:solidFill>
                <a:latin typeface="Times New Roman" panose="02020603050405020304" pitchFamily="18" charset="0"/>
              </a:rPr>
              <a:t>LES BASES DU MINISTERE DE LA CULTURE</a:t>
            </a:r>
          </a:p>
        </p:txBody>
      </p:sp>
      <p:sp>
        <p:nvSpPr>
          <p:cNvPr id="152582" name="Text Box 6"/>
          <p:cNvSpPr txBox="1">
            <a:spLocks noChangeArrowheads="1"/>
          </p:cNvSpPr>
          <p:nvPr/>
        </p:nvSpPr>
        <p:spPr bwMode="auto">
          <a:xfrm>
            <a:off x="395288" y="1268413"/>
            <a:ext cx="4897437" cy="86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fr-FR" altLang="fr-FR" sz="2400">
                <a:latin typeface="Times New Roman" panose="02020603050405020304" pitchFamily="18" charset="0"/>
              </a:rPr>
              <a:t>MERIMEE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fr-FR" altLang="fr-FR" sz="1800">
                <a:latin typeface="Times New Roman" panose="02020603050405020304" pitchFamily="18" charset="0"/>
              </a:rPr>
              <a:t>160.000 notices</a:t>
            </a:r>
          </a:p>
        </p:txBody>
      </p:sp>
      <p:sp>
        <p:nvSpPr>
          <p:cNvPr id="152583" name="Text Box 7"/>
          <p:cNvSpPr txBox="1">
            <a:spLocks noChangeArrowheads="1"/>
          </p:cNvSpPr>
          <p:nvPr/>
        </p:nvSpPr>
        <p:spPr bwMode="auto">
          <a:xfrm>
            <a:off x="395288" y="2349500"/>
            <a:ext cx="4897437" cy="128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fr-FR" altLang="fr-FR" sz="2400">
                <a:latin typeface="Times New Roman" panose="02020603050405020304" pitchFamily="18" charset="0"/>
              </a:rPr>
              <a:t>MEMOIRE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fr-FR" altLang="fr-FR" sz="1800">
                <a:latin typeface="Times New Roman" panose="02020603050405020304" pitchFamily="18" charset="0"/>
              </a:rPr>
              <a:t>Base iconographique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fr-FR" altLang="fr-FR" sz="1800">
              <a:latin typeface="Times New Roman" panose="02020603050405020304" pitchFamily="18" charset="0"/>
            </a:endParaRPr>
          </a:p>
        </p:txBody>
      </p:sp>
      <p:sp>
        <p:nvSpPr>
          <p:cNvPr id="152584" name="Text Box 8"/>
          <p:cNvSpPr txBox="1">
            <a:spLocks noChangeArrowheads="1"/>
          </p:cNvSpPr>
          <p:nvPr/>
        </p:nvSpPr>
        <p:spPr bwMode="auto">
          <a:xfrm>
            <a:off x="395288" y="3573463"/>
            <a:ext cx="4897437" cy="86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fr-FR" altLang="fr-FR" sz="2400">
                <a:latin typeface="Times New Roman" panose="02020603050405020304" pitchFamily="18" charset="0"/>
              </a:rPr>
              <a:t>ARCHIDOC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fr-FR" altLang="fr-FR" sz="1800">
                <a:latin typeface="Times New Roman" panose="02020603050405020304" pitchFamily="18" charset="0"/>
              </a:rPr>
              <a:t>Base bibliographique</a:t>
            </a:r>
          </a:p>
        </p:txBody>
      </p:sp>
      <p:sp>
        <p:nvSpPr>
          <p:cNvPr id="152628" name="Text Box 52"/>
          <p:cNvSpPr txBox="1">
            <a:spLocks noChangeArrowheads="1"/>
          </p:cNvSpPr>
          <p:nvPr/>
        </p:nvSpPr>
        <p:spPr bwMode="auto">
          <a:xfrm>
            <a:off x="395288" y="4724400"/>
            <a:ext cx="4897437" cy="86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fr-FR" altLang="fr-FR" sz="2400">
                <a:latin typeface="Times New Roman" panose="02020603050405020304" pitchFamily="18" charset="0"/>
              </a:rPr>
              <a:t>AUTEURS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fr-FR" altLang="fr-FR" sz="1800">
                <a:latin typeface="Times New Roman" panose="02020603050405020304" pitchFamily="18" charset="0"/>
              </a:rPr>
              <a:t>Base biographique</a:t>
            </a:r>
          </a:p>
        </p:txBody>
      </p:sp>
      <p:sp>
        <p:nvSpPr>
          <p:cNvPr id="152630" name="Text Box 54"/>
          <p:cNvSpPr txBox="1">
            <a:spLocks noChangeArrowheads="1"/>
          </p:cNvSpPr>
          <p:nvPr/>
        </p:nvSpPr>
        <p:spPr bwMode="auto">
          <a:xfrm>
            <a:off x="4572000" y="3933825"/>
            <a:ext cx="4321175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fr-FR" altLang="fr-FR" sz="2400">
                <a:latin typeface="Times New Roman" panose="02020603050405020304" pitchFamily="18" charset="0"/>
              </a:rPr>
              <a:t>ARCHIRES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fr-FR" altLang="fr-FR" sz="2400">
                <a:latin typeface="Times New Roman" panose="02020603050405020304" pitchFamily="18" charset="0"/>
              </a:rPr>
              <a:t>URBAMET</a:t>
            </a:r>
          </a:p>
        </p:txBody>
      </p:sp>
      <p:sp>
        <p:nvSpPr>
          <p:cNvPr id="152631" name="Text Box 55"/>
          <p:cNvSpPr txBox="1">
            <a:spLocks noChangeArrowheads="1"/>
          </p:cNvSpPr>
          <p:nvPr/>
        </p:nvSpPr>
        <p:spPr bwMode="auto">
          <a:xfrm>
            <a:off x="4572000" y="5157788"/>
            <a:ext cx="4321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fr-FR" altLang="fr-FR" sz="2400" dirty="0">
                <a:latin typeface="Times New Roman" panose="02020603050405020304" pitchFamily="18" charset="0"/>
              </a:rPr>
              <a:t>ARCHIWEBTURE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4572000" y="5943897"/>
            <a:ext cx="3961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GERTRUDE</a:t>
            </a:r>
            <a:endParaRPr lang="fr-FR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52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52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82" grpId="0"/>
      <p:bldP spid="152583" grpId="0"/>
      <p:bldP spid="152584" grpId="0"/>
      <p:bldP spid="152628" grpId="0"/>
      <p:bldP spid="152630" grpId="0"/>
      <p:bldP spid="152631" grpId="0"/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3"/>
          <p:cNvSpPr txBox="1">
            <a:spLocks noChangeArrowheads="1"/>
          </p:cNvSpPr>
          <p:nvPr/>
        </p:nvSpPr>
        <p:spPr bwMode="auto">
          <a:xfrm>
            <a:off x="979488" y="1379538"/>
            <a:ext cx="7196137" cy="520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fr-FR" altLang="fr-FR" sz="2400">
                <a:latin typeface="Times New Roman" panose="02020603050405020304" pitchFamily="18" charset="0"/>
              </a:rPr>
              <a:t>Base de données bibliographique :</a:t>
            </a:r>
          </a:p>
          <a:p>
            <a:pPr eaLnBrk="1" hangingPunct="1">
              <a:spcBef>
                <a:spcPct val="50000"/>
              </a:spcBef>
            </a:pPr>
            <a:r>
              <a:rPr lang="fr-FR" altLang="fr-FR" sz="2400">
                <a:latin typeface="Times New Roman" panose="02020603050405020304" pitchFamily="18" charset="0"/>
              </a:rPr>
              <a:t> La Revue Générale de l’Architecture 1840-1888</a:t>
            </a:r>
            <a:br>
              <a:rPr lang="fr-FR" altLang="fr-FR" sz="2400">
                <a:latin typeface="Times New Roman" panose="02020603050405020304" pitchFamily="18" charset="0"/>
              </a:rPr>
            </a:br>
            <a:endParaRPr lang="fr-FR" altLang="fr-FR" sz="240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fr-FR" altLang="fr-FR" sz="2400">
                <a:latin typeface="Times New Roman" panose="02020603050405020304" pitchFamily="18" charset="0"/>
              </a:rPr>
              <a:t> La Construction Moderne 1885-1936</a:t>
            </a:r>
            <a:br>
              <a:rPr lang="fr-FR" altLang="fr-FR" sz="2400">
                <a:latin typeface="Times New Roman" panose="02020603050405020304" pitchFamily="18" charset="0"/>
              </a:rPr>
            </a:br>
            <a:endParaRPr lang="fr-FR" altLang="fr-FR" sz="240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fr-FR" altLang="fr-FR" sz="2400">
                <a:latin typeface="Times New Roman" panose="02020603050405020304" pitchFamily="18" charset="0"/>
              </a:rPr>
              <a:t> L’Architecte 1906-1936 </a:t>
            </a:r>
            <a:br>
              <a:rPr lang="fr-FR" altLang="fr-FR" sz="2400">
                <a:latin typeface="Times New Roman" panose="02020603050405020304" pitchFamily="18" charset="0"/>
              </a:rPr>
            </a:br>
            <a:endParaRPr lang="fr-FR" altLang="fr-FR" sz="240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fr-FR" altLang="fr-FR" sz="2400">
                <a:latin typeface="Times New Roman" panose="02020603050405020304" pitchFamily="18" charset="0"/>
              </a:rPr>
              <a:t> L’architecture  1889-1936</a:t>
            </a:r>
            <a:br>
              <a:rPr lang="fr-FR" altLang="fr-FR" sz="2400">
                <a:latin typeface="Times New Roman" panose="02020603050405020304" pitchFamily="18" charset="0"/>
              </a:rPr>
            </a:br>
            <a:endParaRPr lang="fr-FR" altLang="fr-FR" sz="240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fr-FR" altLang="fr-FR" sz="2400">
                <a:latin typeface="Times New Roman" panose="02020603050405020304" pitchFamily="18" charset="0"/>
              </a:rPr>
              <a:t> Architecture d’Aujourd’hui 1930-1940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fr-FR" altLang="fr-FR" sz="2400">
              <a:latin typeface="Times New Roman" panose="02020603050405020304" pitchFamily="18" charset="0"/>
            </a:endParaRPr>
          </a:p>
        </p:txBody>
      </p:sp>
      <p:pic>
        <p:nvPicPr>
          <p:cNvPr id="81923" name="Picture 4" descr="RGA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62925" y="1287463"/>
            <a:ext cx="736600" cy="112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4" name="Picture 5" descr="La Construction moderne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96263" y="2608263"/>
            <a:ext cx="703262" cy="82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5" name="Picture 6" descr="L'Architectyre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62925" y="4649788"/>
            <a:ext cx="722313" cy="99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9207" name="Picture 7" descr="AA n°1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69275" y="5737225"/>
            <a:ext cx="731838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7" name="Picture 8" descr="L'Architecte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3400" y="3562350"/>
            <a:ext cx="725488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8" name="Text Box 9"/>
          <p:cNvSpPr txBox="1">
            <a:spLocks noChangeArrowheads="1"/>
          </p:cNvSpPr>
          <p:nvPr/>
        </p:nvSpPr>
        <p:spPr bwMode="auto">
          <a:xfrm>
            <a:off x="107950" y="549275"/>
            <a:ext cx="8569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fr-FR" altLang="fr-FR" sz="2400">
                <a:solidFill>
                  <a:srgbClr val="A50021"/>
                </a:solidFill>
                <a:latin typeface="Times New Roman" panose="02020603050405020304" pitchFamily="18" charset="0"/>
              </a:rPr>
              <a:t>LES BASES DE LA CITE DE L’ARCHITCTURE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107950" y="549275"/>
            <a:ext cx="8137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fr-FR" altLang="fr-FR" sz="2400">
                <a:solidFill>
                  <a:srgbClr val="A50021"/>
                </a:solidFill>
                <a:latin typeface="Times New Roman" panose="02020603050405020304" pitchFamily="18" charset="0"/>
              </a:rPr>
              <a:t>1840-1890  LA REVUE GENERALE DE L’ARCHITECTURE</a:t>
            </a:r>
          </a:p>
        </p:txBody>
      </p:sp>
      <p:pic>
        <p:nvPicPr>
          <p:cNvPr id="16387" name="Picture 4" descr="RGA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2413" y="1268413"/>
            <a:ext cx="26924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3" name="Picture 5" descr="Daly César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56325" y="1268413"/>
            <a:ext cx="1978025" cy="244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4" name="Text Box 6"/>
          <p:cNvSpPr txBox="1">
            <a:spLocks noChangeArrowheads="1"/>
          </p:cNvSpPr>
          <p:nvPr/>
        </p:nvSpPr>
        <p:spPr bwMode="auto">
          <a:xfrm>
            <a:off x="5940425" y="3860800"/>
            <a:ext cx="2520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fr-FR" altLang="fr-FR" sz="1800">
                <a:latin typeface="Times New Roman" panose="02020603050405020304" pitchFamily="18" charset="0"/>
              </a:rPr>
              <a:t>César Daly (1811-1894)</a:t>
            </a:r>
          </a:p>
        </p:txBody>
      </p:sp>
      <p:sp>
        <p:nvSpPr>
          <p:cNvPr id="94215" name="Text Box 7"/>
          <p:cNvSpPr txBox="1">
            <a:spLocks noChangeArrowheads="1"/>
          </p:cNvSpPr>
          <p:nvPr/>
        </p:nvSpPr>
        <p:spPr bwMode="auto">
          <a:xfrm>
            <a:off x="3851275" y="4868863"/>
            <a:ext cx="5041900" cy="1328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fr-FR" altLang="fr-FR" sz="1800">
                <a:latin typeface="Times New Roman" panose="02020603050405020304" pitchFamily="18" charset="0"/>
              </a:rPr>
              <a:t>« </a:t>
            </a:r>
            <a:r>
              <a:rPr lang="fr-FR" altLang="fr-FR" sz="1800" i="1">
                <a:latin typeface="Times New Roman" panose="02020603050405020304" pitchFamily="18" charset="0"/>
              </a:rPr>
              <a:t>Le voyage périodique est une nécessité pour tout directeur de revue : il se rouille (…) s’il ne monte en wagon ou en vapeur pour raviver ses idées</a:t>
            </a:r>
            <a:r>
              <a:rPr lang="fr-FR" altLang="fr-FR" sz="1800">
                <a:latin typeface="Times New Roman" panose="02020603050405020304" pitchFamily="18" charset="0"/>
              </a:rPr>
              <a:t> »</a:t>
            </a:r>
          </a:p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fr-FR" altLang="fr-FR" sz="1800">
                <a:latin typeface="Times New Roman" panose="02020603050405020304" pitchFamily="18" charset="0"/>
              </a:rPr>
              <a:t>C.Daly 1856</a:t>
            </a:r>
          </a:p>
        </p:txBody>
      </p:sp>
      <p:pic>
        <p:nvPicPr>
          <p:cNvPr id="16391" name="Picture 8" descr="Logo patrimoine XXème-gris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538" y="5600700"/>
            <a:ext cx="735012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198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4" grpId="0"/>
      <p:bldP spid="942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71600" y="1988840"/>
            <a:ext cx="7272808" cy="179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dirty="0" smtClean="0"/>
              <a:t>« Un chercheur qui refuse de perdre son temps est un chercheur perdu pour la recherche »</a:t>
            </a:r>
          </a:p>
          <a:p>
            <a:pPr algn="r">
              <a:lnSpc>
                <a:spcPct val="150000"/>
              </a:lnSpc>
            </a:pPr>
            <a:r>
              <a:rPr lang="fr-FR" sz="2000" dirty="0" smtClean="0"/>
              <a:t>Jean Delay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421517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89" name="Picture 13" descr="AA n°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5837" y="980728"/>
            <a:ext cx="2361617" cy="3168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179512" y="260648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LES REVUES ET L’ARCHITECTURE</a:t>
            </a:r>
            <a:endParaRPr lang="fr-FR" sz="2400" dirty="0"/>
          </a:p>
        </p:txBody>
      </p:sp>
      <p:pic>
        <p:nvPicPr>
          <p:cNvPr id="14" name="Picture 5" descr="AA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10594" y="976709"/>
            <a:ext cx="2305946" cy="3172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6" descr="AMC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4285" y="4282727"/>
            <a:ext cx="1534243" cy="2110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5" descr="T et A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48535" y="4301009"/>
            <a:ext cx="1520955" cy="2092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6" descr="D'A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3323" y="4282727"/>
            <a:ext cx="1534243" cy="2110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1" descr="Architecture vivante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953" y="4301009"/>
            <a:ext cx="1592770" cy="2092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9" descr="L'Architectyre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9895" y="4301008"/>
            <a:ext cx="1523866" cy="2092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5221649" y="976709"/>
            <a:ext cx="3922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LES REVUES D’ARCHITECTURE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460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79512" y="260648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LES REVUES ET L’ARCHITECTURE</a:t>
            </a:r>
            <a:endParaRPr lang="fr-FR" sz="2400" dirty="0"/>
          </a:p>
        </p:txBody>
      </p:sp>
      <p:sp>
        <p:nvSpPr>
          <p:cNvPr id="3" name="ZoneTexte 2"/>
          <p:cNvSpPr txBox="1"/>
          <p:nvPr/>
        </p:nvSpPr>
        <p:spPr>
          <a:xfrm>
            <a:off x="5221649" y="976709"/>
            <a:ext cx="39223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LES REVUES D’ARCHITECTURE</a:t>
            </a:r>
          </a:p>
          <a:p>
            <a:endParaRPr lang="fr-FR" dirty="0"/>
          </a:p>
          <a:p>
            <a:r>
              <a:rPr lang="fr-FR" dirty="0" smtClean="0"/>
              <a:t>LES REVUES D’ART</a:t>
            </a:r>
          </a:p>
          <a:p>
            <a:endParaRPr lang="fr-FR" dirty="0"/>
          </a:p>
          <a:p>
            <a:r>
              <a:rPr lang="fr-FR" dirty="0" smtClean="0"/>
              <a:t>LES REVUES PROFESSIONNELLES</a:t>
            </a:r>
            <a:endParaRPr lang="fr-FR" dirty="0"/>
          </a:p>
        </p:txBody>
      </p:sp>
      <p:pic>
        <p:nvPicPr>
          <p:cNvPr id="11" name="Picture 21" descr="Art et décorati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4272" y="976709"/>
            <a:ext cx="2303512" cy="3201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8" descr="Béton armé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4272" y="4391828"/>
            <a:ext cx="2907184" cy="2133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1" descr="Grande masse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1643" y="4391828"/>
            <a:ext cx="3299947" cy="2133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4" name="Picture 2" descr="http://www.vibarchitecture.com/wp-content/uploads/2014/09/bam364.900-669x868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35754" y="976709"/>
            <a:ext cx="2465586" cy="3201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3" descr="Acier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23746" y="4391828"/>
            <a:ext cx="1508693" cy="2164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62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79512" y="260648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LES REVUES ET L’ARCHITECTURE</a:t>
            </a:r>
            <a:endParaRPr lang="fr-FR" sz="2400" dirty="0"/>
          </a:p>
        </p:txBody>
      </p:sp>
      <p:sp>
        <p:nvSpPr>
          <p:cNvPr id="3" name="ZoneTexte 2"/>
          <p:cNvSpPr txBox="1"/>
          <p:nvPr/>
        </p:nvSpPr>
        <p:spPr>
          <a:xfrm>
            <a:off x="5221649" y="976709"/>
            <a:ext cx="39223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LES REVUES D’ARCHITECTURE</a:t>
            </a:r>
          </a:p>
          <a:p>
            <a:endParaRPr lang="fr-FR" dirty="0"/>
          </a:p>
          <a:p>
            <a:r>
              <a:rPr lang="fr-FR" dirty="0" smtClean="0"/>
              <a:t>LES REVUES D’ART</a:t>
            </a:r>
          </a:p>
          <a:p>
            <a:endParaRPr lang="fr-FR" dirty="0"/>
          </a:p>
          <a:p>
            <a:r>
              <a:rPr lang="fr-FR" dirty="0" smtClean="0"/>
              <a:t>LES REVUES PROFESSIONNELLES</a:t>
            </a:r>
          </a:p>
          <a:p>
            <a:endParaRPr lang="fr-FR" dirty="0"/>
          </a:p>
          <a:p>
            <a:r>
              <a:rPr lang="fr-FR" dirty="0" smtClean="0"/>
              <a:t>LES MAGAZINES D’ACTUALITE</a:t>
            </a:r>
          </a:p>
          <a:p>
            <a:endParaRPr lang="fr-FR" dirty="0"/>
          </a:p>
          <a:p>
            <a:r>
              <a:rPr lang="fr-FR" dirty="0" smtClean="0"/>
              <a:t>LES CATALOGUES PUBLICITAIRES</a:t>
            </a:r>
            <a:endParaRPr lang="fr-FR" dirty="0"/>
          </a:p>
        </p:txBody>
      </p:sp>
      <p:pic>
        <p:nvPicPr>
          <p:cNvPr id="70658" name="Picture 2" descr="http://www.leblogantiquites.com/images/2008/01/15/illustration_magazine_construire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94262" y="1100162"/>
            <a:ext cx="2309786" cy="304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Illustrati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461" y="1100162"/>
            <a:ext cx="2389356" cy="3048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0" descr="Ma petite mais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792" y="4293096"/>
            <a:ext cx="1312862" cy="1987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1" descr="Netter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9642" y="4293096"/>
            <a:ext cx="1530350" cy="1989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171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79512" y="260648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LES REVUES ET L’ARCHITECTURE</a:t>
            </a:r>
            <a:endParaRPr lang="fr-FR" sz="2400" dirty="0"/>
          </a:p>
        </p:txBody>
      </p:sp>
      <p:sp>
        <p:nvSpPr>
          <p:cNvPr id="3" name="ZoneTexte 2"/>
          <p:cNvSpPr txBox="1"/>
          <p:nvPr/>
        </p:nvSpPr>
        <p:spPr>
          <a:xfrm>
            <a:off x="5221649" y="976709"/>
            <a:ext cx="39223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LES REVUES D’ARCHITECTURE</a:t>
            </a:r>
          </a:p>
          <a:p>
            <a:endParaRPr lang="fr-FR" dirty="0"/>
          </a:p>
          <a:p>
            <a:r>
              <a:rPr lang="fr-FR" dirty="0" smtClean="0"/>
              <a:t>LES REVUES D’ART</a:t>
            </a:r>
          </a:p>
          <a:p>
            <a:endParaRPr lang="fr-FR" dirty="0"/>
          </a:p>
          <a:p>
            <a:r>
              <a:rPr lang="fr-FR" dirty="0" smtClean="0"/>
              <a:t>LES REVUES PROFESSIONNELLES</a:t>
            </a:r>
          </a:p>
          <a:p>
            <a:endParaRPr lang="fr-FR" dirty="0"/>
          </a:p>
          <a:p>
            <a:r>
              <a:rPr lang="fr-FR" dirty="0" smtClean="0"/>
              <a:t>LES MAGAZINES D’ACTUALITE</a:t>
            </a:r>
          </a:p>
          <a:p>
            <a:endParaRPr lang="fr-FR" dirty="0"/>
          </a:p>
          <a:p>
            <a:r>
              <a:rPr lang="fr-FR" dirty="0" smtClean="0"/>
              <a:t>LES CATALOGUES PUBLICITAIRES</a:t>
            </a:r>
          </a:p>
          <a:p>
            <a:endParaRPr lang="fr-FR" dirty="0"/>
          </a:p>
          <a:p>
            <a:r>
              <a:rPr lang="fr-FR" dirty="0" smtClean="0"/>
              <a:t>LES REVUES LOCALES</a:t>
            </a:r>
            <a:endParaRPr lang="fr-FR" dirty="0"/>
          </a:p>
        </p:txBody>
      </p:sp>
      <p:pic>
        <p:nvPicPr>
          <p:cNvPr id="8" name="Picture 5" descr="Le Festi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8113" y="976710"/>
            <a:ext cx="2314099" cy="3022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2" name="Picture 2" descr="http://www.lefestin.net/sites/default/files/styles/couverture_large/public/couvertures/couverture_revue/couv91.jpg?itok=WyR0rwF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9792" y="976709"/>
            <a:ext cx="2390807" cy="302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Maisons en charente"/>
          <p:cNvPicPr>
            <a:picLocks noChangeAspect="1" noChangeArrowheads="1"/>
          </p:cNvPicPr>
          <p:nvPr/>
        </p:nvPicPr>
        <p:blipFill>
          <a:blip r:embed="rId4" cstate="screen">
            <a:lum bright="-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8113" y="4145634"/>
            <a:ext cx="1699591" cy="2448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776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/>
          <p:cNvSpPr txBox="1">
            <a:spLocks noChangeArrowheads="1"/>
          </p:cNvSpPr>
          <p:nvPr/>
        </p:nvSpPr>
        <p:spPr bwMode="auto">
          <a:xfrm>
            <a:off x="611188" y="1916113"/>
            <a:ext cx="7921625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fr-FR" altLang="fr-FR" sz="3600">
                <a:solidFill>
                  <a:srgbClr val="A50021"/>
                </a:solidFill>
                <a:latin typeface="Times New Roman" panose="02020603050405020304" pitchFamily="18" charset="0"/>
              </a:rPr>
              <a:t>LES ARCHIVES ET LES COLLECTIONS MUSEALES</a:t>
            </a:r>
            <a:endParaRPr lang="fr-FR" altLang="fr-FR" sz="2400">
              <a:solidFill>
                <a:srgbClr val="A5002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32771" name="Picture 3" descr="Logo patrimoine XXème-gris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538" y="5600700"/>
            <a:ext cx="735012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56917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2248</TotalTime>
  <Words>731</Words>
  <Application>Microsoft Office PowerPoint</Application>
  <PresentationFormat>Affichage à l'écran (4:3)</PresentationFormat>
  <Paragraphs>223</Paragraphs>
  <Slides>40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4" baseType="lpstr">
      <vt:lpstr>Arial</vt:lpstr>
      <vt:lpstr>Calibri</vt:lpstr>
      <vt:lpstr>Times New Roman</vt:lpstr>
      <vt:lpstr>Modèle par défaut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EAPBx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gevr</dc:creator>
  <cp:lastModifiedBy>Gilles RAGOT</cp:lastModifiedBy>
  <cp:revision>181</cp:revision>
  <dcterms:created xsi:type="dcterms:W3CDTF">2005-10-13T19:52:48Z</dcterms:created>
  <dcterms:modified xsi:type="dcterms:W3CDTF">2017-11-21T10:25:34Z</dcterms:modified>
</cp:coreProperties>
</file>